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2"/>
  </p:notesMasterIdLst>
  <p:sldIdLst>
    <p:sldId id="256" r:id="rId2"/>
    <p:sldId id="433" r:id="rId3"/>
    <p:sldId id="434" r:id="rId4"/>
    <p:sldId id="407" r:id="rId5"/>
    <p:sldId id="408" r:id="rId6"/>
    <p:sldId id="418" r:id="rId7"/>
    <p:sldId id="409" r:id="rId8"/>
    <p:sldId id="428" r:id="rId9"/>
    <p:sldId id="410" r:id="rId10"/>
    <p:sldId id="429" r:id="rId11"/>
    <p:sldId id="411" r:id="rId12"/>
    <p:sldId id="412" r:id="rId13"/>
    <p:sldId id="413" r:id="rId14"/>
    <p:sldId id="414" r:id="rId15"/>
    <p:sldId id="415" r:id="rId16"/>
    <p:sldId id="416" r:id="rId17"/>
    <p:sldId id="417" r:id="rId18"/>
    <p:sldId id="391" r:id="rId19"/>
    <p:sldId id="430" r:id="rId20"/>
    <p:sldId id="431" r:id="rId21"/>
    <p:sldId id="427" r:id="rId22"/>
    <p:sldId id="432" r:id="rId23"/>
    <p:sldId id="436" r:id="rId24"/>
    <p:sldId id="423" r:id="rId25"/>
    <p:sldId id="421" r:id="rId26"/>
    <p:sldId id="419" r:id="rId27"/>
    <p:sldId id="420" r:id="rId28"/>
    <p:sldId id="424" r:id="rId29"/>
    <p:sldId id="425" r:id="rId30"/>
    <p:sldId id="435" r:id="rId31"/>
  </p:sldIdLst>
  <p:sldSz cx="24384000" cy="13716000"/>
  <p:notesSz cx="6858000" cy="994568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42" autoAdjust="0"/>
    <p:restoredTop sz="91058" autoAdjust="0"/>
  </p:normalViewPr>
  <p:slideViewPr>
    <p:cSldViewPr>
      <p:cViewPr varScale="1">
        <p:scale>
          <a:sx n="36" d="100"/>
          <a:sy n="36" d="100"/>
        </p:scale>
        <p:origin x="27" y="63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 y="746125"/>
            <a:ext cx="6629400" cy="3729038"/>
          </a:xfrm>
          <a:prstGeom prst="rect">
            <a:avLst/>
          </a:prstGeom>
        </p:spPr>
        <p:txBody>
          <a:bodyPr lIns="91870" tIns="45935" rIns="91870" bIns="45935"/>
          <a:lstStyle/>
          <a:p>
            <a:endParaRPr/>
          </a:p>
        </p:txBody>
      </p:sp>
      <p:sp>
        <p:nvSpPr>
          <p:cNvPr id="49" name="Shape 49"/>
          <p:cNvSpPr>
            <a:spLocks noGrp="1"/>
          </p:cNvSpPr>
          <p:nvPr>
            <p:ph type="body" sz="quarter" idx="1"/>
          </p:nvPr>
        </p:nvSpPr>
        <p:spPr>
          <a:xfrm>
            <a:off x="914401" y="4724203"/>
            <a:ext cx="5029200" cy="4475559"/>
          </a:xfrm>
          <a:prstGeom prst="rect">
            <a:avLst/>
          </a:prstGeom>
        </p:spPr>
        <p:txBody>
          <a:bodyPr lIns="91870" tIns="45935" rIns="91870" bIns="45935"/>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395189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76861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736169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339347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834640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638035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049332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96767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395189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005657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56231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395189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562317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562317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6164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454524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049332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454524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454524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593032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0863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50276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24132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44546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445468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45452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347709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74943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84263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2.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4.emf"/><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6.em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3.emf"/><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5.emf"/><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7.emf"/><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9.emf"/></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47.emf"/><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9.emf"/><Relationship Id="rId4" Type="http://schemas.openxmlformats.org/officeDocument/2006/relationships/image" Target="../media/image48.e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15588254" cy="415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just">
              <a:defRPr sz="7000" b="1" cap="all">
                <a:solidFill>
                  <a:srgbClr val="253957"/>
                </a:solidFill>
                <a:latin typeface="+mn-lt"/>
                <a:ea typeface="+mn-ea"/>
                <a:cs typeface="+mn-cs"/>
                <a:sym typeface="Arial Narrow"/>
              </a:defRPr>
            </a:pPr>
            <a:r>
              <a:rPr lang="en-US" sz="7200" b="1" cap="all" dirty="0">
                <a:solidFill>
                  <a:srgbClr val="253957"/>
                </a:solidFill>
                <a:sym typeface="Arial Narrow"/>
              </a:rPr>
              <a:t>How Successful were different countries in combating the covid-19 pandemic</a:t>
            </a:r>
            <a:r>
              <a:rPr lang="ru-RU" dirty="0"/>
              <a:t>?</a:t>
            </a:r>
            <a:endParaRPr dirty="0"/>
          </a:p>
        </p:txBody>
      </p:sp>
      <p:sp>
        <p:nvSpPr>
          <p:cNvPr id="53" name="Очень крутой подзаголовок презентации"/>
          <p:cNvSpPr txBox="1"/>
          <p:nvPr/>
        </p:nvSpPr>
        <p:spPr>
          <a:xfrm>
            <a:off x="7116915" y="8929563"/>
            <a:ext cx="9443424" cy="117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l">
              <a:defRPr sz="4200">
                <a:solidFill>
                  <a:srgbClr val="253957"/>
                </a:solidFill>
                <a:latin typeface="+mn-lt"/>
                <a:ea typeface="+mn-ea"/>
                <a:cs typeface="+mn-cs"/>
                <a:sym typeface="Arial Narrow"/>
              </a:defRPr>
            </a:lvl1pPr>
          </a:lstStyle>
          <a:p>
            <a:endParaRPr dirty="0"/>
          </a:p>
        </p:txBody>
      </p:sp>
      <p:sp>
        <p:nvSpPr>
          <p:cNvPr id="55" name="Москва, 2017"/>
          <p:cNvSpPr txBox="1"/>
          <p:nvPr/>
        </p:nvSpPr>
        <p:spPr>
          <a:xfrm>
            <a:off x="7116915" y="11830961"/>
            <a:ext cx="9443424" cy="6463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600"/>
            </a:lvl1pPr>
          </a:lstStyle>
          <a:p>
            <a:r>
              <a:rPr lang="en-US" dirty="0"/>
              <a:t>July</a:t>
            </a:r>
            <a:r>
              <a:rPr lang="ru-RU" dirty="0"/>
              <a:t> 2020</a:t>
            </a:r>
            <a:endParaRPr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761753" y="12258600"/>
            <a:ext cx="23109393" cy="1200329"/>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peak load indicator displays the maximum number of new cases in 30 days per 100,000 people</a:t>
            </a:r>
            <a:r>
              <a:rPr lang="ru-RU" sz="2400" dirty="0">
                <a:latin typeface="+mn-lt"/>
                <a:ea typeface="Calibri" panose="020F0502020204030204" pitchFamily="34" charset="0"/>
                <a:cs typeface="Times New Roman" panose="02020603050405020304" pitchFamily="18" charset="0"/>
              </a:rPr>
              <a:t>.</a:t>
            </a:r>
            <a:endParaRPr lang="en-US"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For countries not having reached the peak, the measurement is based on the assumption that </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the registered maximum level of new cases  will continue for 14 more days</a:t>
            </a:r>
            <a:r>
              <a:rPr lang="ru-RU" sz="2400" dirty="0">
                <a:latin typeface="+mn-lt"/>
                <a:ea typeface="Calibri" panose="020F0502020204030204" pitchFamily="34" charset="0"/>
                <a:cs typeface="Times New Roman" panose="02020603050405020304" pitchFamily="18" charset="0"/>
              </a:rPr>
              <a:t>. </a:t>
            </a:r>
            <a:endParaRPr lang="en-US"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endParaRPr lang="ru-RU" sz="2400" dirty="0">
              <a:latin typeface="+mn-lt"/>
              <a:ea typeface="Calibri" panose="020F0502020204030204" pitchFamily="34" charset="0"/>
              <a:cs typeface="Times New Roman" panose="02020603050405020304" pitchFamily="18" charset="0"/>
            </a:endParaRPr>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The ‘Peak Load’ Calculation</a:t>
            </a:r>
            <a:endParaRPr lang="ru-RU" sz="5400" dirty="0"/>
          </a:p>
        </p:txBody>
      </p:sp>
      <p:sp>
        <p:nvSpPr>
          <p:cNvPr id="19" name="Прямоугольник 18">
            <a:extLst>
              <a:ext uri="{FF2B5EF4-FFF2-40B4-BE49-F238E27FC236}">
                <a16:creationId xmlns:a16="http://schemas.microsoft.com/office/drawing/2014/main" id="{5891A8A1-78A5-4916-A3EF-86282FD15288}"/>
              </a:ext>
            </a:extLst>
          </p:cNvPr>
          <p:cNvSpPr/>
          <p:nvPr/>
        </p:nvSpPr>
        <p:spPr>
          <a:xfrm>
            <a:off x="12316450" y="2363948"/>
            <a:ext cx="11206960" cy="1384995"/>
          </a:xfrm>
          <a:prstGeom prst="rect">
            <a:avLst/>
          </a:prstGeom>
        </p:spPr>
        <p:txBody>
          <a:bodyPr wrap="square">
            <a:spAutoFit/>
          </a:bodyPr>
          <a:lstStyle/>
          <a:p>
            <a:r>
              <a:rPr lang="en-US" sz="4200" b="1" dirty="0">
                <a:latin typeface="+mn-lt"/>
                <a:cs typeface="Times New Roman" panose="02020603050405020304" pitchFamily="18" charset="0"/>
              </a:rPr>
              <a:t>The ‘peak load’ period for a country that has not</a:t>
            </a:r>
            <a:endParaRPr lang="ru-RU" sz="4200" b="1" dirty="0">
              <a:latin typeface="+mn-lt"/>
              <a:cs typeface="Times New Roman" panose="02020603050405020304" pitchFamily="18" charset="0"/>
            </a:endParaRPr>
          </a:p>
          <a:p>
            <a:r>
              <a:rPr lang="en-US" sz="4200" b="1" dirty="0">
                <a:latin typeface="+mn-lt"/>
                <a:cs typeface="Times New Roman" panose="02020603050405020304" pitchFamily="18" charset="0"/>
              </a:rPr>
              <a:t>passed the peak (India example)</a:t>
            </a:r>
            <a:endParaRPr lang="ru-RU" sz="4200" b="1" dirty="0">
              <a:latin typeface="+mn-lt"/>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5891A8A1-78A5-4916-A3EF-86282FD15288}"/>
              </a:ext>
            </a:extLst>
          </p:cNvPr>
          <p:cNvSpPr/>
          <p:nvPr/>
        </p:nvSpPr>
        <p:spPr>
          <a:xfrm>
            <a:off x="1109492" y="2214562"/>
            <a:ext cx="11206960" cy="1384995"/>
          </a:xfrm>
          <a:prstGeom prst="rect">
            <a:avLst/>
          </a:prstGeom>
        </p:spPr>
        <p:txBody>
          <a:bodyPr wrap="square">
            <a:spAutoFit/>
          </a:bodyPr>
          <a:lstStyle/>
          <a:p>
            <a:r>
              <a:rPr lang="en-US" sz="4200" b="1" dirty="0">
                <a:latin typeface="+mn-lt"/>
                <a:cs typeface="Times New Roman" panose="02020603050405020304" pitchFamily="18" charset="0"/>
              </a:rPr>
              <a:t>The ‘peak load’ period for a country that has passed the peak (Italy</a:t>
            </a:r>
            <a:r>
              <a:rPr lang="ru-RU" sz="4200" b="1" dirty="0">
                <a:latin typeface="+mn-lt"/>
                <a:cs typeface="Times New Roman" panose="02020603050405020304" pitchFamily="18" charset="0"/>
              </a:rPr>
              <a:t>)</a:t>
            </a:r>
          </a:p>
        </p:txBody>
      </p:sp>
      <p:sp>
        <p:nvSpPr>
          <p:cNvPr id="3" name="Номер слайда 2">
            <a:extLst>
              <a:ext uri="{FF2B5EF4-FFF2-40B4-BE49-F238E27FC236}">
                <a16:creationId xmlns:a16="http://schemas.microsoft.com/office/drawing/2014/main" id="{B963B879-898E-45AB-A328-4C154E813C05}"/>
              </a:ext>
            </a:extLst>
          </p:cNvPr>
          <p:cNvSpPr>
            <a:spLocks noGrp="1"/>
          </p:cNvSpPr>
          <p:nvPr>
            <p:ph type="sldNum" sz="quarter" idx="2"/>
          </p:nvPr>
        </p:nvSpPr>
        <p:spPr/>
        <p:txBody>
          <a:bodyPr/>
          <a:lstStyle/>
          <a:p>
            <a:fld id="{86CB4B4D-7CA3-9044-876B-883B54F8677D}" type="slidenum">
              <a:rPr lang="ru-RU" smtClean="0"/>
              <a:t>10</a:t>
            </a:fld>
            <a:endParaRPr lang="ru-RU"/>
          </a:p>
        </p:txBody>
      </p:sp>
      <p:pic>
        <p:nvPicPr>
          <p:cNvPr id="5" name="Рисунок 4">
            <a:extLst>
              <a:ext uri="{FF2B5EF4-FFF2-40B4-BE49-F238E27FC236}">
                <a16:creationId xmlns:a16="http://schemas.microsoft.com/office/drawing/2014/main" id="{34C41B58-AA86-476A-9709-A2A1B4338B34}"/>
              </a:ext>
            </a:extLst>
          </p:cNvPr>
          <p:cNvPicPr>
            <a:picLocks noChangeAspect="1"/>
          </p:cNvPicPr>
          <p:nvPr/>
        </p:nvPicPr>
        <p:blipFill>
          <a:blip r:embed="rId4"/>
          <a:stretch>
            <a:fillRect/>
          </a:stretch>
        </p:blipFill>
        <p:spPr>
          <a:xfrm>
            <a:off x="973224" y="3603324"/>
            <a:ext cx="10395307" cy="8314892"/>
          </a:xfrm>
          <a:prstGeom prst="rect">
            <a:avLst/>
          </a:prstGeom>
        </p:spPr>
      </p:pic>
      <p:pic>
        <p:nvPicPr>
          <p:cNvPr id="7" name="Рисунок 6">
            <a:extLst>
              <a:ext uri="{FF2B5EF4-FFF2-40B4-BE49-F238E27FC236}">
                <a16:creationId xmlns:a16="http://schemas.microsoft.com/office/drawing/2014/main" id="{AD633A60-84F9-4197-870A-BF35CD147EDC}"/>
              </a:ext>
            </a:extLst>
          </p:cNvPr>
          <p:cNvPicPr>
            <a:picLocks noChangeAspect="1"/>
          </p:cNvPicPr>
          <p:nvPr/>
        </p:nvPicPr>
        <p:blipFill>
          <a:blip r:embed="rId5"/>
          <a:stretch>
            <a:fillRect/>
          </a:stretch>
        </p:blipFill>
        <p:spPr>
          <a:xfrm>
            <a:off x="12854918" y="3603324"/>
            <a:ext cx="10396819" cy="8333019"/>
          </a:xfrm>
          <a:prstGeom prst="rect">
            <a:avLst/>
          </a:prstGeom>
        </p:spPr>
      </p:pic>
    </p:spTree>
    <p:extLst>
      <p:ext uri="{BB962C8B-B14F-4D97-AF65-F5344CB8AC3E}">
        <p14:creationId xmlns:p14="http://schemas.microsoft.com/office/powerpoint/2010/main" val="36355873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0FE3CE9C-28C4-4230-A4BF-0DC9BC53355A}"/>
                  </a:ext>
                </a:extLst>
              </p:cNvPr>
              <p:cNvSpPr/>
              <p:nvPr/>
            </p:nvSpPr>
            <p:spPr>
              <a:xfrm>
                <a:off x="1201065" y="2760760"/>
                <a:ext cx="10672443" cy="893443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Belarus </a:t>
                </a:r>
                <a:r>
                  <a:rPr lang="ru-RU" sz="2400" dirty="0">
                    <a:latin typeface="+mn-lt"/>
                    <a:ea typeface="Calibri" panose="020F0502020204030204" pitchFamily="34" charset="0"/>
                    <a:cs typeface="Times New Roman" panose="02020603050405020304" pitchFamily="18" charset="0"/>
                  </a:rPr>
                  <a:t>(76 </a:t>
                </a:r>
                <a:r>
                  <a:rPr lang="en-US" sz="2400" dirty="0">
                    <a:latin typeface="+mn-lt"/>
                    <a:ea typeface="Calibri" panose="020F0502020204030204" pitchFamily="34" charset="0"/>
                    <a:cs typeface="Times New Roman" panose="02020603050405020304" pitchFamily="18" charset="0"/>
                  </a:rPr>
                  <a:t>points</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Germany</a:t>
                </a:r>
                <a:r>
                  <a:rPr lang="ru-RU" sz="2400" dirty="0">
                    <a:latin typeface="+mn-lt"/>
                    <a:ea typeface="Calibri" panose="020F0502020204030204" pitchFamily="34" charset="0"/>
                    <a:cs typeface="Times New Roman" panose="02020603050405020304" pitchFamily="18" charset="0"/>
                  </a:rPr>
                  <a:t> (71), </a:t>
                </a:r>
                <a:r>
                  <a:rPr lang="en-US" sz="2400" dirty="0">
                    <a:latin typeface="+mn-lt"/>
                    <a:ea typeface="Calibri" panose="020F0502020204030204" pitchFamily="34" charset="0"/>
                    <a:cs typeface="Times New Roman" panose="02020603050405020304" pitchFamily="18" charset="0"/>
                  </a:rPr>
                  <a:t>Japan</a:t>
                </a:r>
                <a:r>
                  <a:rPr lang="ru-RU" sz="2400" dirty="0">
                    <a:latin typeface="+mn-lt"/>
                    <a:ea typeface="Calibri" panose="020F0502020204030204" pitchFamily="34" charset="0"/>
                    <a:cs typeface="Times New Roman" panose="02020603050405020304" pitchFamily="18" charset="0"/>
                  </a:rPr>
                  <a:t> (68), </a:t>
                </a:r>
                <a:r>
                  <a:rPr lang="en-US" sz="2400" dirty="0">
                    <a:latin typeface="+mn-lt"/>
                    <a:ea typeface="Calibri" panose="020F0502020204030204" pitchFamily="34" charset="0"/>
                    <a:cs typeface="Times New Roman" panose="02020603050405020304" pitchFamily="18" charset="0"/>
                  </a:rPr>
                  <a:t>Austria</a:t>
                </a:r>
                <a:r>
                  <a:rPr lang="ru-RU" sz="2400" dirty="0">
                    <a:latin typeface="+mn-lt"/>
                    <a:ea typeface="Calibri" panose="020F0502020204030204" pitchFamily="34" charset="0"/>
                    <a:cs typeface="Times New Roman" panose="02020603050405020304" pitchFamily="18" charset="0"/>
                  </a:rPr>
                  <a:t> (67) </a:t>
                </a:r>
                <a:r>
                  <a:rPr lang="en-US" sz="2400" dirty="0">
                    <a:latin typeface="+mn-lt"/>
                    <a:ea typeface="Calibri" panose="020F0502020204030204" pitchFamily="34" charset="0"/>
                    <a:cs typeface="Times New Roman" panose="02020603050405020304" pitchFamily="18" charset="0"/>
                  </a:rPr>
                  <a:t>and Belgium </a:t>
                </a:r>
                <a:r>
                  <a:rPr lang="ru-RU" sz="2400" dirty="0">
                    <a:latin typeface="+mn-lt"/>
                    <a:ea typeface="Calibri" panose="020F0502020204030204" pitchFamily="34" charset="0"/>
                    <a:cs typeface="Times New Roman" panose="02020603050405020304" pitchFamily="18" charset="0"/>
                  </a:rPr>
                  <a:t>(66)</a:t>
                </a:r>
                <a:r>
                  <a:rPr lang="en-US" sz="2400" dirty="0">
                    <a:latin typeface="+mn-lt"/>
                    <a:ea typeface="Calibri" panose="020F0502020204030204" pitchFamily="34" charset="0"/>
                    <a:cs typeface="Times New Roman" panose="02020603050405020304" pitchFamily="18" charset="0"/>
                  </a:rPr>
                  <a:t> score high on the healthcare system capacities index. Nigeria </a:t>
                </a:r>
                <a:r>
                  <a:rPr lang="ru-RU" sz="2400" dirty="0">
                    <a:latin typeface="+mn-lt"/>
                    <a:ea typeface="Calibri" panose="020F0502020204030204" pitchFamily="34" charset="0"/>
                    <a:cs typeface="Times New Roman" panose="02020603050405020304" pitchFamily="18" charset="0"/>
                  </a:rPr>
                  <a:t>(5), </a:t>
                </a:r>
                <a:r>
                  <a:rPr lang="en-US" sz="2400" dirty="0">
                    <a:latin typeface="+mn-lt"/>
                    <a:ea typeface="Calibri" panose="020F0502020204030204" pitchFamily="34" charset="0"/>
                    <a:cs typeface="Times New Roman" panose="02020603050405020304" pitchFamily="18" charset="0"/>
                  </a:rPr>
                  <a:t>Bangladesh </a:t>
                </a:r>
                <a:r>
                  <a:rPr lang="ru-RU" sz="2400" dirty="0">
                    <a:latin typeface="+mn-lt"/>
                    <a:ea typeface="Calibri" panose="020F0502020204030204" pitchFamily="34" charset="0"/>
                    <a:cs typeface="Times New Roman" panose="02020603050405020304" pitchFamily="18" charset="0"/>
                  </a:rPr>
                  <a:t>(5), </a:t>
                </a:r>
                <a:r>
                  <a:rPr lang="en-US" sz="2400" dirty="0">
                    <a:latin typeface="+mn-lt"/>
                    <a:ea typeface="Calibri" panose="020F0502020204030204" pitchFamily="34" charset="0"/>
                    <a:cs typeface="Times New Roman" panose="02020603050405020304" pitchFamily="18" charset="0"/>
                  </a:rPr>
                  <a:t>Ghana</a:t>
                </a:r>
                <a:r>
                  <a:rPr lang="ru-RU" sz="2400" dirty="0">
                    <a:latin typeface="+mn-lt"/>
                    <a:ea typeface="Calibri" panose="020F0502020204030204" pitchFamily="34" charset="0"/>
                    <a:cs typeface="Times New Roman" panose="02020603050405020304" pitchFamily="18" charset="0"/>
                  </a:rPr>
                  <a:t> (7) </a:t>
                </a:r>
                <a:r>
                  <a:rPr lang="en-US" sz="2400" dirty="0">
                    <a:latin typeface="+mn-lt"/>
                    <a:ea typeface="Calibri" panose="020F0502020204030204" pitchFamily="34" charset="0"/>
                    <a:cs typeface="Times New Roman" panose="02020603050405020304" pitchFamily="18" charset="0"/>
                  </a:rPr>
                  <a:t>and</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Indonesia</a:t>
                </a:r>
                <a:r>
                  <a:rPr lang="ru-RU" sz="2400" dirty="0">
                    <a:latin typeface="+mn-lt"/>
                    <a:ea typeface="Calibri" panose="020F0502020204030204" pitchFamily="34" charset="0"/>
                    <a:cs typeface="Times New Roman" panose="02020603050405020304" pitchFamily="18" charset="0"/>
                  </a:rPr>
                  <a:t> (7)</a:t>
                </a:r>
                <a:r>
                  <a:rPr lang="en-US" sz="2400" dirty="0">
                    <a:latin typeface="+mn-lt"/>
                    <a:ea typeface="Calibri" panose="020F0502020204030204" pitchFamily="34" charset="0"/>
                    <a:cs typeface="Times New Roman" panose="02020603050405020304" pitchFamily="18" charset="0"/>
                  </a:rPr>
                  <a:t> are the lowest-scoring countries</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Russia placed </a:t>
                </a:r>
                <a:r>
                  <a:rPr lang="ru-RU" sz="2400" dirty="0">
                    <a:latin typeface="+mn-lt"/>
                    <a:ea typeface="Calibri" panose="020F0502020204030204" pitchFamily="34" charset="0"/>
                    <a:cs typeface="Times New Roman" panose="02020603050405020304" pitchFamily="18" charset="0"/>
                  </a:rPr>
                  <a:t>6</a:t>
                </a:r>
                <a:r>
                  <a:rPr lang="en-US" sz="2400" baseline="30000" dirty="0" err="1">
                    <a:latin typeface="+mn-lt"/>
                    <a:ea typeface="Calibri" panose="020F0502020204030204" pitchFamily="34" charset="0"/>
                    <a:cs typeface="Times New Roman" panose="02020603050405020304" pitchFamily="18" charset="0"/>
                  </a:rPr>
                  <a:t>th</a:t>
                </a:r>
                <a:r>
                  <a:rPr lang="en-US" sz="2400" dirty="0">
                    <a:latin typeface="+mn-lt"/>
                    <a:ea typeface="Calibri" panose="020F0502020204030204" pitchFamily="34" charset="0"/>
                    <a:cs typeface="Times New Roman" panose="02020603050405020304" pitchFamily="18" charset="0"/>
                  </a:rPr>
                  <a:t> on the index with </a:t>
                </a:r>
                <a:r>
                  <a:rPr lang="ru-RU" sz="2400" dirty="0">
                    <a:latin typeface="+mn-lt"/>
                    <a:ea typeface="Calibri" panose="020F0502020204030204" pitchFamily="34" charset="0"/>
                    <a:cs typeface="Times New Roman" panose="02020603050405020304" pitchFamily="18" charset="0"/>
                  </a:rPr>
                  <a:t>62 </a:t>
                </a:r>
                <a:r>
                  <a:rPr lang="en-US" sz="2400" dirty="0">
                    <a:latin typeface="+mn-lt"/>
                    <a:ea typeface="Calibri" panose="020F0502020204030204" pitchFamily="34" charset="0"/>
                    <a:cs typeface="Times New Roman" panose="02020603050405020304" pitchFamily="18" charset="0"/>
                  </a:rPr>
                  <a:t>points</a:t>
                </a:r>
                <a:r>
                  <a:rPr lang="ru-RU" sz="2400" dirty="0">
                    <a:latin typeface="+mn-lt"/>
                    <a:ea typeface="Calibri" panose="020F0502020204030204" pitchFamily="34" charset="0"/>
                    <a:cs typeface="Times New Roman" panose="02020603050405020304" pitchFamily="18" charset="0"/>
                  </a:rPr>
                  <a:t>.</a:t>
                </a:r>
              </a:p>
              <a:p>
                <a:pPr algn="just"/>
                <a:r>
                  <a:rPr lang="ru-RU" sz="2400" dirty="0">
                    <a:latin typeface="+mn-lt"/>
                    <a:ea typeface="Calibri" panose="020F0502020204030204" pitchFamily="34" charset="0"/>
                    <a:cs typeface="Times New Roman" panose="02020603050405020304" pitchFamily="18" charset="0"/>
                  </a:rPr>
                  <a:t> </a:t>
                </a: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composite index is calculated based on 3 components:</a:t>
                </a:r>
              </a:p>
              <a:p>
                <a:pPr algn="just"/>
                <a:endParaRPr lang="ru-RU" sz="2400" dirty="0">
                  <a:latin typeface="+mn-lt"/>
                  <a:ea typeface="Calibri" panose="020F0502020204030204" pitchFamily="34" charset="0"/>
                  <a:cs typeface="Times New Roman" panose="02020603050405020304" pitchFamily="18" charset="0"/>
                </a:endParaRPr>
              </a:p>
              <a:p>
                <a:pPr lvl="1" indent="0" algn="just"/>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(1) the number of hospital beds per 100,000 people;</a:t>
                </a:r>
                <a:endParaRPr lang="ru-RU" sz="2400" dirty="0">
                  <a:latin typeface="+mn-lt"/>
                  <a:ea typeface="Calibri" panose="020F0502020204030204" pitchFamily="34" charset="0"/>
                  <a:cs typeface="Times New Roman" panose="02020603050405020304" pitchFamily="18" charset="0"/>
                </a:endParaRPr>
              </a:p>
              <a:p>
                <a:pPr lvl="1" indent="0" algn="just"/>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a:t>
                </a:r>
                <a:r>
                  <a:rPr lang="ru-RU" sz="2400" dirty="0">
                    <a:latin typeface="+mn-lt"/>
                    <a:ea typeface="Calibri" panose="020F0502020204030204" pitchFamily="34" charset="0"/>
                    <a:cs typeface="Times New Roman" panose="02020603050405020304" pitchFamily="18" charset="0"/>
                  </a:rPr>
                  <a:t>2</a:t>
                </a:r>
                <a:r>
                  <a:rPr lang="en-US" sz="2400" dirty="0">
                    <a:latin typeface="+mn-lt"/>
                    <a:ea typeface="Calibri" panose="020F0502020204030204" pitchFamily="34" charset="0"/>
                    <a:cs typeface="Times New Roman" panose="02020603050405020304" pitchFamily="18" charset="0"/>
                  </a:rPr>
                  <a:t>) the number of physicians per 100,000 people;</a:t>
                </a:r>
                <a:endParaRPr lang="ru-RU" sz="2400" dirty="0">
                  <a:latin typeface="+mn-lt"/>
                  <a:ea typeface="Calibri" panose="020F0502020204030204" pitchFamily="34" charset="0"/>
                  <a:cs typeface="Times New Roman" panose="02020603050405020304" pitchFamily="18" charset="0"/>
                </a:endParaRPr>
              </a:p>
              <a:p>
                <a:pPr lvl="1" indent="0" algn="just"/>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a:t>
                </a:r>
                <a:r>
                  <a:rPr lang="ru-RU" sz="2400" dirty="0">
                    <a:latin typeface="+mn-lt"/>
                    <a:ea typeface="Calibri" panose="020F0502020204030204" pitchFamily="34" charset="0"/>
                    <a:cs typeface="Times New Roman" panose="02020603050405020304" pitchFamily="18" charset="0"/>
                  </a:rPr>
                  <a:t>3</a:t>
                </a:r>
                <a:r>
                  <a:rPr lang="en-US" sz="2400" dirty="0">
                    <a:latin typeface="+mn-lt"/>
                    <a:ea typeface="Calibri" panose="020F0502020204030204" pitchFamily="34" charset="0"/>
                    <a:cs typeface="Times New Roman" panose="02020603050405020304" pitchFamily="18" charset="0"/>
                  </a:rPr>
                  <a:t>) the number of medical personnel per 100,000 people;</a:t>
                </a:r>
              </a:p>
              <a:p>
                <a:pPr lvl="2" indent="0" algn="just"/>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calculation includes the normalization of indicators to indices, ranging from 0 to 100 points, as per the following formula:</a:t>
                </a:r>
              </a:p>
              <a:p>
                <a:pPr marL="342900" indent="-342900" algn="just">
                  <a:buFont typeface="Arial" panose="020B0604020202020204" pitchFamily="34" charset="0"/>
                  <a:buChar char="•"/>
                </a:pPr>
                <a:endParaRPr lang="en-US" sz="2400" dirty="0">
                  <a:latin typeface="+mn-lt"/>
                  <a:ea typeface="Calibri" panose="020F0502020204030204" pitchFamily="34"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𝐼𝑛𝑑𝑒𝑥</m:t>
                      </m:r>
                      <m:r>
                        <a:rPr lang="en-US" sz="2400" i="1">
                          <a:latin typeface="Cambria Math" panose="02040503050406030204" pitchFamily="18" charset="0"/>
                          <a:ea typeface="Calibri" panose="020F0502020204030204" pitchFamily="34" charset="0"/>
                          <a:cs typeface="Times New Roman" panose="02020603050405020304" pitchFamily="18" charset="0"/>
                        </a:rPr>
                        <m:t>=100∗</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𝑚𝑖𝑛</m:t>
                              </m:r>
                            </m:e>
                          </m:d>
                        </m:num>
                        <m:den>
                          <m:r>
                            <a:rPr lang="en-US" sz="2400" i="1">
                              <a:latin typeface="Cambria Math" panose="02040503050406030204" pitchFamily="18" charset="0"/>
                              <a:ea typeface="Calibri" panose="020F0502020204030204" pitchFamily="34" charset="0"/>
                              <a:cs typeface="Times New Roman" panose="02020603050405020304" pitchFamily="18" charset="0"/>
                            </a:rPr>
                            <m:t>𝑚𝑎𝑥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𝑚𝑖𝑛</m:t>
                          </m:r>
                        </m:den>
                      </m:f>
                    </m:oMath>
                  </m:oMathPara>
                </a14:m>
                <a:endParaRPr lang="ru-RU" sz="2400" dirty="0">
                  <a:ea typeface="Calibri" panose="020F0502020204030204" pitchFamily="34" charset="0"/>
                  <a:cs typeface="Times New Roman" panose="02020603050405020304" pitchFamily="18" charset="0"/>
                </a:endParaRPr>
              </a:p>
              <a:p>
                <a:pPr algn="just"/>
                <a:endParaRPr lang="ru-RU" sz="2400" dirty="0">
                  <a:ea typeface="Calibri" panose="020F0502020204030204" pitchFamily="34" charset="0"/>
                  <a:cs typeface="Times New Roman" panose="02020603050405020304" pitchFamily="18" charset="0"/>
                </a:endParaRPr>
              </a:p>
              <a:p>
                <a:pPr algn="just"/>
                <a:r>
                  <a:rPr lang="ru-RU" sz="2400" dirty="0">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whereby</a:t>
                </a:r>
                <a:r>
                  <a:rPr lang="ru-RU" sz="2400" dirty="0">
                    <a:latin typeface="+mn-lt"/>
                    <a:ea typeface="Calibri" panose="020F0502020204030204" pitchFamily="34" charset="0"/>
                    <a:cs typeface="Times New Roman" panose="02020603050405020304" pitchFamily="18" charset="0"/>
                  </a:rPr>
                  <a:t> </a:t>
                </a:r>
                <a14:m>
                  <m:oMath xmlns:m="http://schemas.openxmlformats.org/officeDocument/2006/math">
                    <m:r>
                      <a:rPr lang="en-US" sz="2400">
                        <a:latin typeface="Cambria Math"/>
                        <a:ea typeface="Calibri" panose="020F0502020204030204" pitchFamily="34" charset="0"/>
                        <a:cs typeface="Times New Roman" panose="02020603050405020304" pitchFamily="18" charset="0"/>
                      </a:rPr>
                      <m:t>𝑥</m:t>
                    </m:r>
                  </m:oMath>
                </a14:m>
                <a:r>
                  <a:rPr lang="en-US" sz="2400" dirty="0">
                    <a:latin typeface="+mn-lt"/>
                    <a:ea typeface="Calibri" panose="020F0502020204030204" pitchFamily="34" charset="0"/>
                    <a:cs typeface="Times New Roman" panose="02020603050405020304" pitchFamily="18" charset="0"/>
                  </a:rPr>
                  <a:t> is the indicator value for a given country;</a:t>
                </a:r>
                <a:endParaRPr lang="ru-RU" sz="2400" dirty="0">
                  <a:latin typeface="+mn-lt"/>
                  <a:ea typeface="Calibri" panose="020F0502020204030204" pitchFamily="34" charset="0"/>
                  <a:cs typeface="Times New Roman" panose="02020603050405020304" pitchFamily="18" charset="0"/>
                </a:endParaRPr>
              </a:p>
              <a:p>
                <a:pPr algn="just"/>
                <a:r>
                  <a:rPr lang="en-US" sz="2400" dirty="0">
                    <a:latin typeface="+mn-lt"/>
                    <a:ea typeface="Calibri" panose="020F0502020204030204" pitchFamily="34" charset="0"/>
                    <a:cs typeface="Times New Roman" panose="02020603050405020304" pitchFamily="18" charset="0"/>
                  </a:rPr>
                  <a:t>  max is the maximum indicator value across a 48-country sampling;</a:t>
                </a:r>
              </a:p>
              <a:p>
                <a:pPr algn="just"/>
                <a:r>
                  <a:rPr lang="en-US" sz="2400" dirty="0">
                    <a:latin typeface="+mn-lt"/>
                    <a:ea typeface="Calibri" panose="020F0502020204030204" pitchFamily="34" charset="0"/>
                    <a:cs typeface="Times New Roman" panose="02020603050405020304" pitchFamily="18" charset="0"/>
                  </a:rPr>
                  <a:t>  min is the minimum indicator value across a 48-country sampling.</a:t>
                </a:r>
              </a:p>
              <a:p>
                <a:pPr algn="just"/>
                <a:endParaRPr lang="en-US"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Heightened weight, i.e., </a:t>
                </a:r>
                <a:r>
                  <a:rPr lang="ru-RU" sz="2400" dirty="0">
                    <a:latin typeface="+mn-lt"/>
                    <a:ea typeface="Calibri" panose="020F0502020204030204" pitchFamily="34" charset="0"/>
                    <a:cs typeface="Times New Roman" panose="02020603050405020304" pitchFamily="18" charset="0"/>
                  </a:rPr>
                  <a:t>40%</a:t>
                </a:r>
                <a:r>
                  <a:rPr lang="en-US" sz="2400" dirty="0">
                    <a:latin typeface="+mn-lt"/>
                    <a:ea typeface="Calibri" panose="020F0502020204030204" pitchFamily="34" charset="0"/>
                    <a:cs typeface="Times New Roman" panose="02020603050405020304" pitchFamily="18" charset="0"/>
                  </a:rPr>
                  <a:t>, is assigned to the indicator for the number of physicians per </a:t>
                </a:r>
                <a:r>
                  <a:rPr lang="ru-RU" sz="2400" dirty="0">
                    <a:latin typeface="+mn-lt"/>
                    <a:ea typeface="Calibri" panose="020F0502020204030204" pitchFamily="34" charset="0"/>
                    <a:cs typeface="Times New Roman" panose="02020603050405020304" pitchFamily="18" charset="0"/>
                  </a:rPr>
                  <a:t>100</a:t>
                </a:r>
                <a:r>
                  <a:rPr lang="en-US" sz="2400" dirty="0">
                    <a:latin typeface="+mn-lt"/>
                    <a:ea typeface="Calibri" panose="020F0502020204030204" pitchFamily="34" charset="0"/>
                    <a:cs typeface="Times New Roman" panose="02020603050405020304" pitchFamily="18" charset="0"/>
                  </a:rPr>
                  <a:t>,000 people. The other two indicators weigh </a:t>
                </a:r>
                <a:r>
                  <a:rPr lang="ru-RU" sz="2400" dirty="0">
                    <a:latin typeface="+mn-lt"/>
                    <a:ea typeface="Calibri" panose="020F0502020204030204" pitchFamily="34" charset="0"/>
                    <a:cs typeface="Times New Roman" panose="02020603050405020304" pitchFamily="18" charset="0"/>
                  </a:rPr>
                  <a:t>30%</a:t>
                </a:r>
                <a:r>
                  <a:rPr lang="en-US" sz="2400" dirty="0">
                    <a:latin typeface="+mn-lt"/>
                    <a:ea typeface="Calibri" panose="020F0502020204030204" pitchFamily="34" charset="0"/>
                    <a:cs typeface="Times New Roman" panose="02020603050405020304" pitchFamily="18" charset="0"/>
                  </a:rPr>
                  <a:t> each, respectively</a:t>
                </a:r>
                <a:r>
                  <a:rPr lang="ru-RU" sz="2400" dirty="0">
                    <a:latin typeface="+mn-lt"/>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data source is the World Bank and national statistical agencies</a:t>
                </a:r>
                <a:r>
                  <a:rPr lang="ru-RU" sz="2400" dirty="0">
                    <a:latin typeface="+mn-lt"/>
                    <a:ea typeface="Calibri" panose="020F0502020204030204" pitchFamily="34" charset="0"/>
                    <a:cs typeface="Times New Roman" panose="02020603050405020304" pitchFamily="18" charset="0"/>
                  </a:rPr>
                  <a:t>.</a:t>
                </a:r>
                <a:endParaRPr lang="en-US" sz="2400" dirty="0">
                  <a:latin typeface="+mn-lt"/>
                  <a:ea typeface="Calibri" panose="020F0502020204030204" pitchFamily="34" charset="0"/>
                  <a:cs typeface="Times New Roman" panose="02020603050405020304" pitchFamily="18" charset="0"/>
                </a:endParaRPr>
              </a:p>
            </p:txBody>
          </p:sp>
        </mc:Choice>
        <mc:Fallback xmlns="">
          <p:sp>
            <p:nvSpPr>
              <p:cNvPr id="12" name="Прямоугольник 11">
                <a:extLst>
                  <a:ext uri="{FF2B5EF4-FFF2-40B4-BE49-F238E27FC236}">
                    <a16:creationId xmlns:a16="http://schemas.microsoft.com/office/drawing/2014/main" id="{0FE3CE9C-28C4-4230-A4BF-0DC9BC53355A}"/>
                  </a:ext>
                </a:extLst>
              </p:cNvPr>
              <p:cNvSpPr>
                <a:spLocks noRot="1" noChangeAspect="1" noMove="1" noResize="1" noEditPoints="1" noAdjustHandles="1" noChangeArrowheads="1" noChangeShapeType="1" noTextEdit="1"/>
              </p:cNvSpPr>
              <p:nvPr/>
            </p:nvSpPr>
            <p:spPr>
              <a:xfrm>
                <a:off x="1201065" y="2760760"/>
                <a:ext cx="10672443" cy="8934434"/>
              </a:xfrm>
              <a:prstGeom prst="rect">
                <a:avLst/>
              </a:prstGeom>
              <a:blipFill>
                <a:blip r:embed="rId4"/>
                <a:stretch>
                  <a:fillRect l="-857" t="-477" r="-914" b="-614"/>
                </a:stretch>
              </a:blipFill>
            </p:spPr>
            <p:txBody>
              <a:bodyPr/>
              <a:lstStyle/>
              <a:p>
                <a:r>
                  <a:rPr lang="ru-RU">
                    <a:noFill/>
                  </a:rPr>
                  <a:t> </a:t>
                </a:r>
              </a:p>
            </p:txBody>
          </p:sp>
        </mc:Fallback>
      </mc:AlternateContent>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I.1</a:t>
            </a:r>
            <a:r>
              <a:rPr lang="ru-RU" sz="5400" dirty="0"/>
              <a:t> </a:t>
            </a:r>
            <a:r>
              <a:rPr lang="en-US" sz="5400" dirty="0"/>
              <a:t>Healthcare System Capacities</a:t>
            </a:r>
            <a:endParaRPr lang="ru-RU" sz="5400" dirty="0"/>
          </a:p>
        </p:txBody>
      </p:sp>
      <p:sp>
        <p:nvSpPr>
          <p:cNvPr id="8" name="Прямоугольник 7">
            <a:extLst>
              <a:ext uri="{FF2B5EF4-FFF2-40B4-BE49-F238E27FC236}">
                <a16:creationId xmlns:a16="http://schemas.microsoft.com/office/drawing/2014/main" id="{5891A8A1-78A5-4916-A3EF-86282FD15288}"/>
              </a:ext>
            </a:extLst>
          </p:cNvPr>
          <p:cNvSpPr/>
          <p:nvPr/>
        </p:nvSpPr>
        <p:spPr>
          <a:xfrm>
            <a:off x="12264008" y="2195751"/>
            <a:ext cx="11192372" cy="584775"/>
          </a:xfrm>
          <a:prstGeom prst="rect">
            <a:avLst/>
          </a:prstGeom>
        </p:spPr>
        <p:txBody>
          <a:bodyPr wrap="square">
            <a:spAutoFit/>
          </a:bodyPr>
          <a:lstStyle/>
          <a:p>
            <a:r>
              <a:rPr lang="en-US" sz="3200" b="1" dirty="0">
                <a:latin typeface="+mn-lt"/>
                <a:cs typeface="Times New Roman" panose="02020603050405020304" pitchFamily="18" charset="0"/>
              </a:rPr>
              <a:t>Health System Capacity Index</a:t>
            </a:r>
            <a:endParaRPr lang="ru-RU" sz="3200" b="1" dirty="0">
              <a:latin typeface="+mn-lt"/>
              <a:cs typeface="Times New Roman" panose="02020603050405020304" pitchFamily="18" charset="0"/>
            </a:endParaRPr>
          </a:p>
        </p:txBody>
      </p:sp>
      <p:sp>
        <p:nvSpPr>
          <p:cNvPr id="2" name="Номер слайда 1">
            <a:extLst>
              <a:ext uri="{FF2B5EF4-FFF2-40B4-BE49-F238E27FC236}">
                <a16:creationId xmlns:a16="http://schemas.microsoft.com/office/drawing/2014/main" id="{19F46E75-B677-4123-85D6-AC79076AAEE7}"/>
              </a:ext>
            </a:extLst>
          </p:cNvPr>
          <p:cNvSpPr>
            <a:spLocks noGrp="1"/>
          </p:cNvSpPr>
          <p:nvPr>
            <p:ph type="sldNum" sz="quarter" idx="2"/>
          </p:nvPr>
        </p:nvSpPr>
        <p:spPr/>
        <p:txBody>
          <a:bodyPr/>
          <a:lstStyle/>
          <a:p>
            <a:fld id="{86CB4B4D-7CA3-9044-876B-883B54F8677D}" type="slidenum">
              <a:rPr lang="ru-RU" smtClean="0"/>
              <a:t>11</a:t>
            </a:fld>
            <a:endParaRPr lang="ru-RU"/>
          </a:p>
        </p:txBody>
      </p:sp>
      <p:sp>
        <p:nvSpPr>
          <p:cNvPr id="10" name="TextBox 9">
            <a:extLst>
              <a:ext uri="{FF2B5EF4-FFF2-40B4-BE49-F238E27FC236}">
                <a16:creationId xmlns:a16="http://schemas.microsoft.com/office/drawing/2014/main" id="{858D60C5-6E19-42D8-AF11-072C087CF8BB}"/>
              </a:ext>
            </a:extLst>
          </p:cNvPr>
          <p:cNvSpPr txBox="1"/>
          <p:nvPr/>
        </p:nvSpPr>
        <p:spPr>
          <a:xfrm>
            <a:off x="1197802" y="13239309"/>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kumimoji="0" lang="en-US" sz="1800" b="0" i="1" u="none" strike="noStrike" cap="none" spc="0" normalizeH="0" baseline="0" dirty="0">
                <a:ln>
                  <a:noFill/>
                </a:ln>
                <a:solidFill>
                  <a:srgbClr val="000000"/>
                </a:solidFill>
                <a:effectLst/>
                <a:uFillTx/>
                <a:latin typeface="+mn-lt"/>
                <a:ea typeface="+mj-ea"/>
                <a:cs typeface="+mj-cs"/>
                <a:sym typeface="Helvetica Light"/>
              </a:rPr>
              <a:t>Source</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kumimoji="0" lang="en-US" sz="1800" b="0" i="1" u="none" strike="noStrike" cap="none" spc="0" normalizeH="0" baseline="0" dirty="0">
                <a:ln>
                  <a:noFill/>
                </a:ln>
                <a:solidFill>
                  <a:srgbClr val="000000"/>
                </a:solidFill>
                <a:effectLst/>
                <a:uFillTx/>
                <a:latin typeface="+mn-lt"/>
                <a:ea typeface="+mj-ea"/>
                <a:cs typeface="+mj-cs"/>
                <a:sym typeface="Helvetica Light"/>
              </a:rPr>
              <a:t>WHO</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kumimoji="0" lang="en-US" sz="1800" b="0" i="1" u="none" strike="noStrike" cap="none" spc="0" normalizeH="0" baseline="0" dirty="0">
                <a:ln>
                  <a:noFill/>
                </a:ln>
                <a:solidFill>
                  <a:srgbClr val="000000"/>
                </a:solidFill>
                <a:effectLst/>
                <a:uFillTx/>
                <a:latin typeface="+mn-lt"/>
                <a:ea typeface="+mj-ea"/>
                <a:cs typeface="+mj-cs"/>
                <a:sym typeface="Helvetica Light"/>
              </a:rPr>
              <a:t>estimates</a:t>
            </a:r>
            <a:r>
              <a:rPr kumimoji="0" lang="en-US" sz="1800" b="0" i="1" u="none" strike="noStrike" cap="none" spc="0" normalizeH="0" dirty="0">
                <a:ln>
                  <a:noFill/>
                </a:ln>
                <a:solidFill>
                  <a:srgbClr val="000000"/>
                </a:solidFill>
                <a:effectLst/>
                <a:uFillTx/>
                <a:latin typeface="+mn-lt"/>
                <a:ea typeface="+mj-ea"/>
                <a:cs typeface="+mj-cs"/>
                <a:sym typeface="Helvetica Light"/>
              </a:rPr>
              <a:t> by HSE University</a:t>
            </a:r>
            <a:endParaRPr kumimoji="0" lang="ru-RU" sz="1800" b="0" i="1" u="none" strike="noStrike" cap="none" spc="0" normalizeH="0" baseline="0" dirty="0">
              <a:ln>
                <a:noFill/>
              </a:ln>
              <a:solidFill>
                <a:srgbClr val="000000"/>
              </a:solidFill>
              <a:effectLst/>
              <a:uFillTx/>
              <a:latin typeface="+mn-lt"/>
              <a:ea typeface="+mj-ea"/>
              <a:cs typeface="+mj-cs"/>
              <a:sym typeface="Helvetica Light"/>
            </a:endParaRPr>
          </a:p>
        </p:txBody>
      </p:sp>
      <p:pic>
        <p:nvPicPr>
          <p:cNvPr id="4" name="Рисунок 3">
            <a:extLst>
              <a:ext uri="{FF2B5EF4-FFF2-40B4-BE49-F238E27FC236}">
                <a16:creationId xmlns:a16="http://schemas.microsoft.com/office/drawing/2014/main" id="{9585A4F5-55BE-4355-AC0F-91A716D879CA}"/>
              </a:ext>
            </a:extLst>
          </p:cNvPr>
          <p:cNvPicPr>
            <a:picLocks noChangeAspect="1"/>
          </p:cNvPicPr>
          <p:nvPr/>
        </p:nvPicPr>
        <p:blipFill>
          <a:blip r:embed="rId5"/>
          <a:stretch>
            <a:fillRect/>
          </a:stretch>
        </p:blipFill>
        <p:spPr>
          <a:xfrm>
            <a:off x="12696056" y="2889176"/>
            <a:ext cx="10163782" cy="10337944"/>
          </a:xfrm>
          <a:prstGeom prst="rect">
            <a:avLst/>
          </a:prstGeom>
        </p:spPr>
      </p:pic>
    </p:spTree>
    <p:extLst>
      <p:ext uri="{BB962C8B-B14F-4D97-AF65-F5344CB8AC3E}">
        <p14:creationId xmlns:p14="http://schemas.microsoft.com/office/powerpoint/2010/main" val="189814798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814735" y="12136192"/>
            <a:ext cx="22793577" cy="1569660"/>
          </a:xfrm>
          <a:prstGeom prst="rect">
            <a:avLst/>
          </a:prstGeom>
        </p:spPr>
        <p:txBody>
          <a:bodyPr wrap="square">
            <a:spAutoFit/>
          </a:bodyPr>
          <a:lstStyle/>
          <a:p>
            <a:pPr marL="342900" indent="-342900" algn="just">
              <a:buFont typeface="Arial" panose="020B0604020202020204" pitchFamily="34" charset="0"/>
              <a:buChar char="•"/>
            </a:pPr>
            <a:r>
              <a:rPr lang="en-US" sz="2400" b="1" dirty="0">
                <a:latin typeface="+mn-lt"/>
                <a:ea typeface="Calibri" panose="020F0502020204030204" pitchFamily="34" charset="0"/>
                <a:cs typeface="Times New Roman" panose="02020603050405020304" pitchFamily="18" charset="0"/>
              </a:rPr>
              <a:t>The presence of high capacities in a country’s health system imply that the government has potentially an opportunity to impose a somewhat lighter lockdown regime. </a:t>
            </a:r>
            <a:r>
              <a:rPr lang="en-US" sz="2400" dirty="0">
                <a:latin typeface="+mn-lt"/>
                <a:ea typeface="Calibri" panose="020F0502020204030204" pitchFamily="34" charset="0"/>
                <a:cs typeface="Times New Roman" panose="02020603050405020304" pitchFamily="18" charset="0"/>
              </a:rPr>
              <a:t>Such countries as Germany, Japan, South Korea, have relied on relatively high capacities of their healthcare systems in their fighting the epidemic and have not introduced national quarantines</a:t>
            </a:r>
            <a:r>
              <a:rPr lang="ru-RU" sz="2400" dirty="0">
                <a:latin typeface="+mn-lt"/>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r>
              <a:rPr lang="en-US" sz="2400" b="1" dirty="0">
                <a:latin typeface="+mn-lt"/>
                <a:ea typeface="Calibri" panose="020F0502020204030204" pitchFamily="34" charset="0"/>
                <a:cs typeface="Times New Roman" panose="02020603050405020304" pitchFamily="18" charset="0"/>
              </a:rPr>
              <a:t>The low average level of capacities in a country, by contrast,</a:t>
            </a:r>
            <a:r>
              <a:rPr lang="ru-RU" sz="2400" b="1" dirty="0">
                <a:latin typeface="+mn-lt"/>
                <a:ea typeface="Calibri" panose="020F0502020204030204" pitchFamily="34" charset="0"/>
                <a:cs typeface="Times New Roman" panose="02020603050405020304" pitchFamily="18" charset="0"/>
              </a:rPr>
              <a:t> </a:t>
            </a:r>
            <a:r>
              <a:rPr lang="en-US" sz="2400" b="1" dirty="0">
                <a:latin typeface="+mn-lt"/>
                <a:ea typeface="Calibri" panose="020F0502020204030204" pitchFamily="34" charset="0"/>
                <a:cs typeface="Times New Roman" panose="02020603050405020304" pitchFamily="18" charset="0"/>
              </a:rPr>
              <a:t>calls for a strategy of imposing a strict lockdown to localize virus outbreak: </a:t>
            </a:r>
            <a:r>
              <a:rPr lang="en-US" sz="2400" dirty="0">
                <a:latin typeface="+mn-lt"/>
                <a:ea typeface="Calibri" panose="020F0502020204030204" pitchFamily="34" charset="0"/>
                <a:cs typeface="Times New Roman" panose="02020603050405020304" pitchFamily="18" charset="0"/>
              </a:rPr>
              <a:t>China exemplifies this approach, where healthcare capacities have considerably increased over the past years but still remain relatively low per capita. </a:t>
            </a:r>
            <a:endParaRPr lang="ru-RU" sz="2400" dirty="0">
              <a:latin typeface="+mn-lt"/>
              <a:ea typeface="Calibri" panose="020F0502020204030204" pitchFamily="34" charset="0"/>
              <a:cs typeface="Times New Roman" panose="02020603050405020304" pitchFamily="18" charset="0"/>
            </a:endParaRPr>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5" name="Заголовок основного текста">
            <a:extLst>
              <a:ext uri="{FF2B5EF4-FFF2-40B4-BE49-F238E27FC236}">
                <a16:creationId xmlns:a16="http://schemas.microsoft.com/office/drawing/2014/main" id="{473DAFC3-4FCE-4D3A-8825-3EBE92928B11}"/>
              </a:ext>
            </a:extLst>
          </p:cNvPr>
          <p:cNvSpPr txBox="1"/>
          <p:nvPr/>
        </p:nvSpPr>
        <p:spPr>
          <a:xfrm>
            <a:off x="3125827" y="859298"/>
            <a:ext cx="20301113"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I.1 (a) The Number of Physicians and Hospital Beds per 100,000 people</a:t>
            </a:r>
            <a:endParaRPr lang="ru-RU" sz="5400" dirty="0"/>
          </a:p>
        </p:txBody>
      </p:sp>
      <p:sp>
        <p:nvSpPr>
          <p:cNvPr id="18" name="Прямоугольник 17">
            <a:extLst>
              <a:ext uri="{FF2B5EF4-FFF2-40B4-BE49-F238E27FC236}">
                <a16:creationId xmlns:a16="http://schemas.microsoft.com/office/drawing/2014/main" id="{5891A8A1-78A5-4916-A3EF-86282FD15288}"/>
              </a:ext>
            </a:extLst>
          </p:cNvPr>
          <p:cNvSpPr/>
          <p:nvPr/>
        </p:nvSpPr>
        <p:spPr>
          <a:xfrm>
            <a:off x="15090008" y="2151263"/>
            <a:ext cx="8460360" cy="584775"/>
          </a:xfrm>
          <a:prstGeom prst="rect">
            <a:avLst/>
          </a:prstGeom>
        </p:spPr>
        <p:txBody>
          <a:bodyPr wrap="square">
            <a:spAutoFit/>
          </a:bodyPr>
          <a:lstStyle/>
          <a:p>
            <a:r>
              <a:rPr lang="en-US" sz="3200" b="1" dirty="0">
                <a:latin typeface="+mn-lt"/>
                <a:cs typeface="Times New Roman" panose="02020603050405020304" pitchFamily="18" charset="0"/>
              </a:rPr>
              <a:t>The Number of Hospital Beds </a:t>
            </a:r>
            <a:endParaRPr lang="ru-RU" sz="3200" b="1" dirty="0">
              <a:latin typeface="+mn-lt"/>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id="{5891A8A1-78A5-4916-A3EF-86282FD15288}"/>
              </a:ext>
            </a:extLst>
          </p:cNvPr>
          <p:cNvSpPr/>
          <p:nvPr/>
        </p:nvSpPr>
        <p:spPr>
          <a:xfrm>
            <a:off x="7295456" y="2225647"/>
            <a:ext cx="6583860" cy="590696"/>
          </a:xfrm>
          <a:prstGeom prst="rect">
            <a:avLst/>
          </a:prstGeom>
        </p:spPr>
        <p:txBody>
          <a:bodyPr wrap="square">
            <a:spAutoFit/>
          </a:bodyPr>
          <a:lstStyle/>
          <a:p>
            <a:r>
              <a:rPr lang="en-US" sz="3200" b="1" dirty="0">
                <a:latin typeface="+mn-lt"/>
                <a:cs typeface="Times New Roman" panose="02020603050405020304" pitchFamily="18" charset="0"/>
              </a:rPr>
              <a:t>The Number of Physicians</a:t>
            </a:r>
            <a:endParaRPr lang="ru-RU" sz="3200" b="1" dirty="0">
              <a:latin typeface="+mn-lt"/>
              <a:cs typeface="Times New Roman" panose="02020603050405020304" pitchFamily="18" charset="0"/>
            </a:endParaRPr>
          </a:p>
        </p:txBody>
      </p:sp>
      <p:sp>
        <p:nvSpPr>
          <p:cNvPr id="14" name="Прямоугольник 13">
            <a:extLst>
              <a:ext uri="{FF2B5EF4-FFF2-40B4-BE49-F238E27FC236}">
                <a16:creationId xmlns:a16="http://schemas.microsoft.com/office/drawing/2014/main" id="{0FE3CE9C-28C4-4230-A4BF-0DC9BC53355A}"/>
              </a:ext>
            </a:extLst>
          </p:cNvPr>
          <p:cNvSpPr/>
          <p:nvPr/>
        </p:nvSpPr>
        <p:spPr>
          <a:xfrm>
            <a:off x="382688" y="2886567"/>
            <a:ext cx="5688632" cy="821763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Data on the number of physicians, medical personnel and hospital beds is released by national statistical agencies, as well as WHO and World Bank</a:t>
            </a:r>
            <a:r>
              <a:rPr lang="ru-RU" sz="2400" dirty="0">
                <a:latin typeface="+mn-lt"/>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endParaRPr lang="en-US"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Japan and South Korea are top-ranked in the number of hospital beds per capita. Austria and Portugal are leaders in the number of physicians. Developing countries of Africa, Asia and South America possess low capacities to fight the pandemic</a:t>
            </a:r>
            <a:r>
              <a:rPr lang="ru-RU" sz="2400" dirty="0">
                <a:latin typeface="+mn-lt"/>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b="1" dirty="0">
                <a:latin typeface="+mn-lt"/>
                <a:ea typeface="Calibri" panose="020F0502020204030204" pitchFamily="34" charset="0"/>
                <a:cs typeface="Times New Roman" panose="02020603050405020304" pitchFamily="18" charset="0"/>
              </a:rPr>
              <a:t>Post-Soviet states </a:t>
            </a:r>
            <a:r>
              <a:rPr lang="en-US" sz="2400" dirty="0">
                <a:latin typeface="+mn-lt"/>
                <a:ea typeface="Calibri" panose="020F0502020204030204" pitchFamily="34" charset="0"/>
                <a:cs typeface="Times New Roman" panose="02020603050405020304" pitchFamily="18" charset="0"/>
              </a:rPr>
              <a:t>have cut bank on health system capacities over the past decades, however, they </a:t>
            </a:r>
            <a:r>
              <a:rPr lang="en-US" sz="2400" b="1" dirty="0">
                <a:latin typeface="+mn-lt"/>
                <a:ea typeface="Calibri" panose="020F0502020204030204" pitchFamily="34" charset="0"/>
                <a:cs typeface="Times New Roman" panose="02020603050405020304" pitchFamily="18" charset="0"/>
              </a:rPr>
              <a:t>still at the top of the index</a:t>
            </a:r>
            <a:r>
              <a:rPr lang="ru-RU" sz="2400" b="1" dirty="0">
                <a:latin typeface="+mn-lt"/>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Vast health system capacities have been a  crucial factory in why Germany’s response to the COVID-19 crisis has been more efficient than that adopted by other major European countries.</a:t>
            </a:r>
            <a:endParaRPr lang="ru-RU" sz="2400" dirty="0">
              <a:latin typeface="+mn-lt"/>
              <a:ea typeface="Calibri" panose="020F0502020204030204" pitchFamily="34" charset="0"/>
              <a:cs typeface="Times New Roman" panose="02020603050405020304" pitchFamily="18" charset="0"/>
            </a:endParaRPr>
          </a:p>
          <a:p>
            <a:pPr algn="just"/>
            <a:endParaRPr lang="ru-RU" sz="2400" dirty="0">
              <a:latin typeface="+mn-lt"/>
              <a:ea typeface="Calibri" panose="020F0502020204030204" pitchFamily="34" charset="0"/>
              <a:cs typeface="Times New Roman" panose="02020603050405020304" pitchFamily="18" charset="0"/>
            </a:endParaRPr>
          </a:p>
        </p:txBody>
      </p:sp>
      <p:sp>
        <p:nvSpPr>
          <p:cNvPr id="2" name="Номер слайда 1">
            <a:extLst>
              <a:ext uri="{FF2B5EF4-FFF2-40B4-BE49-F238E27FC236}">
                <a16:creationId xmlns:a16="http://schemas.microsoft.com/office/drawing/2014/main" id="{F400FAFA-38DD-425A-A0B9-D0F3970EBB53}"/>
              </a:ext>
            </a:extLst>
          </p:cNvPr>
          <p:cNvSpPr>
            <a:spLocks noGrp="1"/>
          </p:cNvSpPr>
          <p:nvPr>
            <p:ph type="sldNum" sz="quarter" idx="2"/>
          </p:nvPr>
        </p:nvSpPr>
        <p:spPr/>
        <p:txBody>
          <a:bodyPr/>
          <a:lstStyle/>
          <a:p>
            <a:fld id="{86CB4B4D-7CA3-9044-876B-883B54F8677D}" type="slidenum">
              <a:rPr lang="ru-RU" smtClean="0"/>
              <a:t>12</a:t>
            </a:fld>
            <a:endParaRPr lang="ru-RU"/>
          </a:p>
        </p:txBody>
      </p:sp>
      <p:pic>
        <p:nvPicPr>
          <p:cNvPr id="3" name="Рисунок 2">
            <a:extLst>
              <a:ext uri="{FF2B5EF4-FFF2-40B4-BE49-F238E27FC236}">
                <a16:creationId xmlns:a16="http://schemas.microsoft.com/office/drawing/2014/main" id="{07DA6DD9-54EF-481D-869E-3EF84DEE1284}"/>
              </a:ext>
            </a:extLst>
          </p:cNvPr>
          <p:cNvPicPr>
            <a:picLocks noChangeAspect="1"/>
          </p:cNvPicPr>
          <p:nvPr/>
        </p:nvPicPr>
        <p:blipFill>
          <a:blip r:embed="rId4"/>
          <a:stretch>
            <a:fillRect/>
          </a:stretch>
        </p:blipFill>
        <p:spPr>
          <a:xfrm>
            <a:off x="15759638" y="2699808"/>
            <a:ext cx="7100199" cy="9399955"/>
          </a:xfrm>
          <a:prstGeom prst="rect">
            <a:avLst/>
          </a:prstGeom>
        </p:spPr>
      </p:pic>
      <p:pic>
        <p:nvPicPr>
          <p:cNvPr id="7" name="Рисунок 6">
            <a:extLst>
              <a:ext uri="{FF2B5EF4-FFF2-40B4-BE49-F238E27FC236}">
                <a16:creationId xmlns:a16="http://schemas.microsoft.com/office/drawing/2014/main" id="{245629A9-1D0C-427A-BBEF-8437D5A582B5}"/>
              </a:ext>
            </a:extLst>
          </p:cNvPr>
          <p:cNvPicPr>
            <a:picLocks noChangeAspect="1"/>
          </p:cNvPicPr>
          <p:nvPr/>
        </p:nvPicPr>
        <p:blipFill>
          <a:blip r:embed="rId5"/>
          <a:stretch>
            <a:fillRect/>
          </a:stretch>
        </p:blipFill>
        <p:spPr>
          <a:xfrm>
            <a:off x="6962775" y="2699808"/>
            <a:ext cx="7125294" cy="9235531"/>
          </a:xfrm>
          <a:prstGeom prst="rect">
            <a:avLst/>
          </a:prstGeom>
        </p:spPr>
      </p:pic>
    </p:spTree>
    <p:extLst>
      <p:ext uri="{BB962C8B-B14F-4D97-AF65-F5344CB8AC3E}">
        <p14:creationId xmlns:p14="http://schemas.microsoft.com/office/powerpoint/2010/main" val="118585443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260043A9-2450-4B36-A643-CA6ADDDDA2C1}"/>
              </a:ext>
            </a:extLst>
          </p:cNvPr>
          <p:cNvPicPr>
            <a:picLocks noChangeAspect="1"/>
          </p:cNvPicPr>
          <p:nvPr/>
        </p:nvPicPr>
        <p:blipFill>
          <a:blip r:embed="rId3"/>
          <a:stretch>
            <a:fillRect/>
          </a:stretch>
        </p:blipFill>
        <p:spPr>
          <a:xfrm>
            <a:off x="12424964" y="2643136"/>
            <a:ext cx="8982987" cy="8554662"/>
          </a:xfrm>
          <a:prstGeom prst="rect">
            <a:avLst/>
          </a:prstGeom>
        </p:spPr>
      </p:pic>
      <p:pic>
        <p:nvPicPr>
          <p:cNvPr id="3" name="Рисунок 2">
            <a:extLst>
              <a:ext uri="{FF2B5EF4-FFF2-40B4-BE49-F238E27FC236}">
                <a16:creationId xmlns:a16="http://schemas.microsoft.com/office/drawing/2014/main" id="{F38A1FC5-6FCC-4587-B467-FCC4275549B4}"/>
              </a:ext>
            </a:extLst>
          </p:cNvPr>
          <p:cNvPicPr>
            <a:picLocks noChangeAspect="1"/>
          </p:cNvPicPr>
          <p:nvPr/>
        </p:nvPicPr>
        <p:blipFill>
          <a:blip r:embed="rId4"/>
          <a:stretch>
            <a:fillRect/>
          </a:stretch>
        </p:blipFill>
        <p:spPr>
          <a:xfrm>
            <a:off x="2254896" y="2643136"/>
            <a:ext cx="7375480" cy="8823376"/>
          </a:xfrm>
          <a:prstGeom prst="rect">
            <a:avLst/>
          </a:prstGeom>
        </p:spPr>
      </p:pic>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5"/>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814734" y="11522803"/>
            <a:ext cx="22793577" cy="156966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Large-scale testing is one of the possible options for containing the spread of the virus.</a:t>
            </a:r>
            <a:r>
              <a:rPr lang="ru-RU" sz="2400" dirty="0">
                <a:latin typeface="+mn-lt"/>
                <a:ea typeface="Calibri" panose="020F0502020204030204" pitchFamily="34" charset="0"/>
                <a:cs typeface="Times New Roman" panose="02020603050405020304" pitchFamily="18" charset="0"/>
              </a:rPr>
              <a:t> </a:t>
            </a: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Our assessment based on the inter-country regressions shows the elasticity of the number of cases per 100,000 people with respect to the number of tests per 100,000 people comes to </a:t>
            </a:r>
            <a:r>
              <a:rPr lang="ru-RU" sz="2400" dirty="0">
                <a:latin typeface="+mn-lt"/>
                <a:ea typeface="Calibri" panose="020F0502020204030204" pitchFamily="34" charset="0"/>
                <a:cs typeface="Times New Roman" panose="02020603050405020304" pitchFamily="18" charset="0"/>
              </a:rPr>
              <a:t>0,66. </a:t>
            </a:r>
            <a:r>
              <a:rPr lang="en-US" sz="2400" dirty="0">
                <a:latin typeface="+mn-lt"/>
                <a:ea typeface="Calibri" panose="020F0502020204030204" pitchFamily="34" charset="0"/>
                <a:cs typeface="Times New Roman" panose="02020603050405020304" pitchFamily="18" charset="0"/>
              </a:rPr>
              <a:t>This means that as the testing increases, the case count rises slower than the number of tests. Testing allows to identify the infected without symptoms and thus slow down the virus spread</a:t>
            </a:r>
            <a:r>
              <a:rPr lang="ru-RU" sz="2400" dirty="0">
                <a:latin typeface="+mn-lt"/>
                <a:ea typeface="Calibri" panose="020F0502020204030204" pitchFamily="34" charset="0"/>
                <a:cs typeface="Times New Roman" panose="02020603050405020304" pitchFamily="18" charset="0"/>
              </a:rPr>
              <a:t>. </a:t>
            </a: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following countries administer most tests: the UK, Russia and Israel. </a:t>
            </a:r>
            <a:endParaRPr lang="ru-RU" sz="2400" dirty="0">
              <a:latin typeface="+mn-lt"/>
              <a:ea typeface="Calibri" panose="020F0502020204030204" pitchFamily="34" charset="0"/>
              <a:cs typeface="Times New Roman" panose="02020603050405020304" pitchFamily="18" charset="0"/>
            </a:endParaRPr>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5" name="Заголовок основного текста">
            <a:extLst>
              <a:ext uri="{FF2B5EF4-FFF2-40B4-BE49-F238E27FC236}">
                <a16:creationId xmlns:a16="http://schemas.microsoft.com/office/drawing/2014/main" id="{473DAFC3-4FCE-4D3A-8825-3EBE92928B11}"/>
              </a:ext>
            </a:extLst>
          </p:cNvPr>
          <p:cNvSpPr txBox="1"/>
          <p:nvPr/>
        </p:nvSpPr>
        <p:spPr>
          <a:xfrm>
            <a:off x="3307199" y="9333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I.2</a:t>
            </a:r>
            <a:r>
              <a:rPr lang="ru-RU" sz="5400" dirty="0"/>
              <a:t> </a:t>
            </a:r>
            <a:r>
              <a:rPr lang="en-US" sz="5400" dirty="0"/>
              <a:t>‘The Number of COVID-19 Tests Per </a:t>
            </a:r>
            <a:r>
              <a:rPr lang="ru-RU" sz="5400" dirty="0"/>
              <a:t>100</a:t>
            </a:r>
            <a:r>
              <a:rPr lang="en-US" sz="5400" dirty="0"/>
              <a:t>,000 people’ Component</a:t>
            </a:r>
            <a:endParaRPr lang="ru-RU" sz="5400" dirty="0"/>
          </a:p>
        </p:txBody>
      </p:sp>
      <p:sp>
        <p:nvSpPr>
          <p:cNvPr id="18" name="Прямоугольник 17">
            <a:extLst>
              <a:ext uri="{FF2B5EF4-FFF2-40B4-BE49-F238E27FC236}">
                <a16:creationId xmlns:a16="http://schemas.microsoft.com/office/drawing/2014/main" id="{5891A8A1-78A5-4916-A3EF-86282FD15288}"/>
              </a:ext>
            </a:extLst>
          </p:cNvPr>
          <p:cNvSpPr/>
          <p:nvPr/>
        </p:nvSpPr>
        <p:spPr>
          <a:xfrm>
            <a:off x="12211523" y="2236437"/>
            <a:ext cx="11192372" cy="584775"/>
          </a:xfrm>
          <a:prstGeom prst="rect">
            <a:avLst/>
          </a:prstGeom>
        </p:spPr>
        <p:txBody>
          <a:bodyPr wrap="square">
            <a:spAutoFit/>
          </a:bodyPr>
          <a:lstStyle/>
          <a:p>
            <a:r>
              <a:rPr lang="en-US" sz="3200" b="1" dirty="0">
                <a:latin typeface="+mn-lt"/>
                <a:ea typeface="Calibri" panose="020F0502020204030204" pitchFamily="34" charset="0"/>
                <a:cs typeface="Times New Roman" panose="02020603050405020304" pitchFamily="18" charset="0"/>
              </a:rPr>
              <a:t>Tests per </a:t>
            </a:r>
            <a:r>
              <a:rPr lang="ru-RU" sz="3200" b="1" dirty="0">
                <a:latin typeface="+mn-lt"/>
                <a:ea typeface="Calibri" panose="020F0502020204030204" pitchFamily="34" charset="0"/>
                <a:cs typeface="Times New Roman" panose="02020603050405020304" pitchFamily="18" charset="0"/>
              </a:rPr>
              <a:t>100</a:t>
            </a:r>
            <a:r>
              <a:rPr lang="en-US" sz="3200" b="1" dirty="0">
                <a:latin typeface="+mn-lt"/>
                <a:ea typeface="Calibri" panose="020F0502020204030204" pitchFamily="34" charset="0"/>
                <a:cs typeface="Times New Roman" panose="02020603050405020304" pitchFamily="18" charset="0"/>
              </a:rPr>
              <a:t>,000 people</a:t>
            </a:r>
            <a:endParaRPr lang="ru-RU" sz="3200" b="1" dirty="0">
              <a:latin typeface="+mn-lt"/>
            </a:endParaRPr>
          </a:p>
        </p:txBody>
      </p:sp>
      <p:sp>
        <p:nvSpPr>
          <p:cNvPr id="11" name="Прямоугольник 10">
            <a:extLst>
              <a:ext uri="{FF2B5EF4-FFF2-40B4-BE49-F238E27FC236}">
                <a16:creationId xmlns:a16="http://schemas.microsoft.com/office/drawing/2014/main" id="{5891A8A1-78A5-4916-A3EF-86282FD15288}"/>
              </a:ext>
            </a:extLst>
          </p:cNvPr>
          <p:cNvSpPr/>
          <p:nvPr/>
        </p:nvSpPr>
        <p:spPr>
          <a:xfrm>
            <a:off x="1226606" y="2214562"/>
            <a:ext cx="11192372" cy="584775"/>
          </a:xfrm>
          <a:prstGeom prst="rect">
            <a:avLst/>
          </a:prstGeom>
        </p:spPr>
        <p:txBody>
          <a:bodyPr wrap="square">
            <a:spAutoFit/>
          </a:bodyPr>
          <a:lstStyle/>
          <a:p>
            <a:r>
              <a:rPr lang="en-US" sz="3200" b="1" dirty="0">
                <a:latin typeface="+mn-lt"/>
                <a:ea typeface="Calibri" panose="020F0502020204030204" pitchFamily="34" charset="0"/>
                <a:cs typeface="Times New Roman" panose="02020603050405020304" pitchFamily="18" charset="0"/>
              </a:rPr>
              <a:t>Testing Extent Index</a:t>
            </a:r>
            <a:endParaRPr lang="ru-RU" sz="3200" b="1" dirty="0">
              <a:latin typeface="+mn-lt"/>
            </a:endParaRPr>
          </a:p>
        </p:txBody>
      </p:sp>
      <p:sp>
        <p:nvSpPr>
          <p:cNvPr id="2" name="Номер слайда 1">
            <a:extLst>
              <a:ext uri="{FF2B5EF4-FFF2-40B4-BE49-F238E27FC236}">
                <a16:creationId xmlns:a16="http://schemas.microsoft.com/office/drawing/2014/main" id="{F4987772-7F67-44DB-A5D5-9364AD0202D9}"/>
              </a:ext>
            </a:extLst>
          </p:cNvPr>
          <p:cNvSpPr>
            <a:spLocks noGrp="1"/>
          </p:cNvSpPr>
          <p:nvPr>
            <p:ph type="sldNum" sz="quarter" idx="2"/>
          </p:nvPr>
        </p:nvSpPr>
        <p:spPr/>
        <p:txBody>
          <a:bodyPr/>
          <a:lstStyle/>
          <a:p>
            <a:fld id="{86CB4B4D-7CA3-9044-876B-883B54F8677D}" type="slidenum">
              <a:rPr lang="ru-RU" smtClean="0"/>
              <a:t>13</a:t>
            </a:fld>
            <a:endParaRPr lang="ru-RU"/>
          </a:p>
        </p:txBody>
      </p:sp>
      <p:sp>
        <p:nvSpPr>
          <p:cNvPr id="16" name="TextBox 15">
            <a:extLst>
              <a:ext uri="{FF2B5EF4-FFF2-40B4-BE49-F238E27FC236}">
                <a16:creationId xmlns:a16="http://schemas.microsoft.com/office/drawing/2014/main" id="{408625EF-2D0E-4E22-A58B-779163D8DD73}"/>
              </a:ext>
            </a:extLst>
          </p:cNvPr>
          <p:cNvSpPr txBox="1"/>
          <p:nvPr/>
        </p:nvSpPr>
        <p:spPr>
          <a:xfrm>
            <a:off x="886744" y="13010554"/>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kumimoji="0" lang="en-US" sz="1800" b="0" i="1" u="none" strike="noStrike" cap="none" spc="0" normalizeH="0" baseline="0" dirty="0">
                <a:ln>
                  <a:noFill/>
                </a:ln>
                <a:solidFill>
                  <a:srgbClr val="000000"/>
                </a:solidFill>
                <a:effectLst/>
                <a:uFillTx/>
                <a:latin typeface="+mn-lt"/>
                <a:ea typeface="+mj-ea"/>
                <a:cs typeface="+mj-cs"/>
                <a:sym typeface="Helvetica Light"/>
              </a:rPr>
              <a:t>Sources</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kumimoji="0" lang="en-US" sz="1800" b="0" i="1" u="none" strike="noStrike" cap="none" spc="0" normalizeH="0" baseline="0" dirty="0">
                <a:ln>
                  <a:noFill/>
                </a:ln>
                <a:solidFill>
                  <a:srgbClr val="000000"/>
                </a:solidFill>
                <a:effectLst/>
                <a:uFillTx/>
                <a:latin typeface="+mn-lt"/>
                <a:ea typeface="+mj-ea"/>
                <a:cs typeface="+mj-cs"/>
                <a:sym typeface="Helvetica Light"/>
              </a:rPr>
              <a:t>WHO</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kumimoji="0" lang="en-US" sz="1800" b="0" i="1" u="none" strike="noStrike" cap="none" spc="0" normalizeH="0" baseline="0" dirty="0">
                <a:ln>
                  <a:noFill/>
                </a:ln>
                <a:solidFill>
                  <a:srgbClr val="000000"/>
                </a:solidFill>
                <a:effectLst/>
                <a:uFillTx/>
                <a:latin typeface="+mn-lt"/>
                <a:ea typeface="+mj-ea"/>
                <a:cs typeface="+mj-cs"/>
                <a:sym typeface="Helvetica Light"/>
              </a:rPr>
              <a:t>O</a:t>
            </a:r>
            <a:r>
              <a:rPr lang="en-US" sz="1800" i="1" dirty="0">
                <a:latin typeface="+mn-lt"/>
              </a:rPr>
              <a:t>WID</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lang="en-US" sz="1800" i="1" dirty="0">
                <a:latin typeface="+mn-lt"/>
              </a:rPr>
              <a:t>estimates of HSE University</a:t>
            </a:r>
            <a:endParaRPr kumimoji="0" lang="ru-RU" sz="1800" b="0" i="1" u="none" strike="noStrike" cap="none" spc="0" normalizeH="0" baseline="0" dirty="0">
              <a:ln>
                <a:noFill/>
              </a:ln>
              <a:solidFill>
                <a:srgbClr val="000000"/>
              </a:solidFill>
              <a:effectLst/>
              <a:uFillTx/>
              <a:latin typeface="+mn-lt"/>
              <a:ea typeface="+mj-ea"/>
              <a:cs typeface="+mj-cs"/>
              <a:sym typeface="Helvetica Light"/>
            </a:endParaRPr>
          </a:p>
        </p:txBody>
      </p:sp>
    </p:spTree>
    <p:extLst>
      <p:ext uri="{BB962C8B-B14F-4D97-AF65-F5344CB8AC3E}">
        <p14:creationId xmlns:p14="http://schemas.microsoft.com/office/powerpoint/2010/main" val="16112568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814734" y="11857190"/>
            <a:ext cx="22793577" cy="830997"/>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number of confirmed cases per 100,000 people reflects the spread of the epidemic at a given moment.</a:t>
            </a:r>
            <a:r>
              <a:rPr lang="ru-RU" sz="2400" dirty="0">
                <a:latin typeface="+mn-lt"/>
                <a:ea typeface="Calibri" panose="020F0502020204030204" pitchFamily="34" charset="0"/>
                <a:cs typeface="Times New Roman" panose="02020603050405020304" pitchFamily="18" charset="0"/>
              </a:rPr>
              <a:t> </a:t>
            </a:r>
            <a:endParaRPr lang="en-US"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leaders of the index are China, Japan, Nigeria and South Korea. The lowest scores are in Chile </a:t>
            </a:r>
            <a:r>
              <a:rPr lang="ru-RU" sz="2400" dirty="0">
                <a:latin typeface="+mn-lt"/>
                <a:ea typeface="Calibri" panose="020F0502020204030204" pitchFamily="34" charset="0"/>
                <a:cs typeface="Times New Roman" panose="02020603050405020304" pitchFamily="18" charset="0"/>
              </a:rPr>
              <a:t>(</a:t>
            </a:r>
            <a:r>
              <a:rPr lang="en-US" sz="2400" dirty="0">
                <a:latin typeface="+mn-lt"/>
                <a:ea typeface="Calibri" panose="020F0502020204030204" pitchFamily="34" charset="0"/>
                <a:cs typeface="Times New Roman" panose="02020603050405020304" pitchFamily="18" charset="0"/>
              </a:rPr>
              <a:t>by a wide margin</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Armenia, the USA and Peru. </a:t>
            </a:r>
            <a:endParaRPr lang="ru-RU" sz="2400" dirty="0">
              <a:latin typeface="+mn-lt"/>
              <a:ea typeface="Calibri" panose="020F0502020204030204" pitchFamily="34" charset="0"/>
              <a:cs typeface="Times New Roman" panose="02020603050405020304" pitchFamily="18" charset="0"/>
            </a:endParaRPr>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5" name="Заголовок основного текста">
            <a:extLst>
              <a:ext uri="{FF2B5EF4-FFF2-40B4-BE49-F238E27FC236}">
                <a16:creationId xmlns:a16="http://schemas.microsoft.com/office/drawing/2014/main" id="{473DAFC3-4FCE-4D3A-8825-3EBE92928B11}"/>
              </a:ext>
            </a:extLst>
          </p:cNvPr>
          <p:cNvSpPr txBox="1"/>
          <p:nvPr/>
        </p:nvSpPr>
        <p:spPr>
          <a:xfrm>
            <a:off x="3307199" y="933369"/>
            <a:ext cx="2011804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I.3</a:t>
            </a:r>
            <a:r>
              <a:rPr lang="ru-RU" sz="5400" dirty="0"/>
              <a:t> </a:t>
            </a:r>
            <a:r>
              <a:rPr lang="en-US" sz="5400" dirty="0"/>
              <a:t>‘The Number of COVID-19 Cases Per </a:t>
            </a:r>
            <a:r>
              <a:rPr lang="ru-RU" sz="5400" dirty="0"/>
              <a:t>100</a:t>
            </a:r>
            <a:r>
              <a:rPr lang="en-US" sz="5400" dirty="0"/>
              <a:t>,000 People’ Component</a:t>
            </a:r>
            <a:endParaRPr lang="ru-RU" sz="5400" dirty="0"/>
          </a:p>
        </p:txBody>
      </p:sp>
      <p:sp>
        <p:nvSpPr>
          <p:cNvPr id="18" name="Прямоугольник 17">
            <a:extLst>
              <a:ext uri="{FF2B5EF4-FFF2-40B4-BE49-F238E27FC236}">
                <a16:creationId xmlns:a16="http://schemas.microsoft.com/office/drawing/2014/main" id="{5891A8A1-78A5-4916-A3EF-86282FD15288}"/>
              </a:ext>
            </a:extLst>
          </p:cNvPr>
          <p:cNvSpPr/>
          <p:nvPr/>
        </p:nvSpPr>
        <p:spPr>
          <a:xfrm>
            <a:off x="12211523" y="2202684"/>
            <a:ext cx="11192372" cy="584775"/>
          </a:xfrm>
          <a:prstGeom prst="rect">
            <a:avLst/>
          </a:prstGeom>
        </p:spPr>
        <p:txBody>
          <a:bodyPr wrap="square">
            <a:spAutoFit/>
          </a:bodyPr>
          <a:lstStyle/>
          <a:p>
            <a:r>
              <a:rPr lang="en-US" sz="3200" b="1" dirty="0">
                <a:latin typeface="+mn-lt"/>
                <a:cs typeface="Times New Roman" panose="02020603050405020304" pitchFamily="18" charset="0"/>
              </a:rPr>
              <a:t>The number of Cases Per </a:t>
            </a:r>
            <a:r>
              <a:rPr lang="ru-RU" sz="3200" b="1" dirty="0">
                <a:latin typeface="+mn-lt"/>
                <a:cs typeface="Times New Roman" panose="02020603050405020304" pitchFamily="18" charset="0"/>
              </a:rPr>
              <a:t>100</a:t>
            </a:r>
            <a:r>
              <a:rPr lang="en-US" sz="3200" b="1" dirty="0">
                <a:latin typeface="+mn-lt"/>
                <a:cs typeface="Times New Roman" panose="02020603050405020304" pitchFamily="18" charset="0"/>
              </a:rPr>
              <a:t>,000 people</a:t>
            </a:r>
            <a:endParaRPr lang="ru-RU" sz="3200" b="1" dirty="0">
              <a:latin typeface="+mn-lt"/>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5891A8A1-78A5-4916-A3EF-86282FD15288}"/>
              </a:ext>
            </a:extLst>
          </p:cNvPr>
          <p:cNvSpPr/>
          <p:nvPr/>
        </p:nvSpPr>
        <p:spPr>
          <a:xfrm>
            <a:off x="1226606" y="2170813"/>
            <a:ext cx="11192372" cy="584775"/>
          </a:xfrm>
          <a:prstGeom prst="rect">
            <a:avLst/>
          </a:prstGeom>
        </p:spPr>
        <p:txBody>
          <a:bodyPr wrap="square">
            <a:spAutoFit/>
          </a:bodyPr>
          <a:lstStyle/>
          <a:p>
            <a:r>
              <a:rPr lang="en-US" sz="3200" b="1" dirty="0">
                <a:latin typeface="+mn-lt"/>
                <a:cs typeface="Times New Roman" panose="02020603050405020304" pitchFamily="18" charset="0"/>
              </a:rPr>
              <a:t>Infection Rate Index</a:t>
            </a:r>
            <a:endParaRPr lang="ru-RU" sz="3200" b="1" dirty="0">
              <a:latin typeface="+mn-lt"/>
              <a:cs typeface="Times New Roman" panose="02020603050405020304" pitchFamily="18" charset="0"/>
            </a:endParaRPr>
          </a:p>
        </p:txBody>
      </p:sp>
      <p:sp>
        <p:nvSpPr>
          <p:cNvPr id="3" name="Номер слайда 2">
            <a:extLst>
              <a:ext uri="{FF2B5EF4-FFF2-40B4-BE49-F238E27FC236}">
                <a16:creationId xmlns:a16="http://schemas.microsoft.com/office/drawing/2014/main" id="{915DCEE7-C7D0-4A82-A80E-DCC89E9869C7}"/>
              </a:ext>
            </a:extLst>
          </p:cNvPr>
          <p:cNvSpPr>
            <a:spLocks noGrp="1"/>
          </p:cNvSpPr>
          <p:nvPr>
            <p:ph type="sldNum" sz="quarter" idx="2"/>
          </p:nvPr>
        </p:nvSpPr>
        <p:spPr/>
        <p:txBody>
          <a:bodyPr/>
          <a:lstStyle/>
          <a:p>
            <a:fld id="{86CB4B4D-7CA3-9044-876B-883B54F8677D}" type="slidenum">
              <a:rPr lang="ru-RU" smtClean="0"/>
              <a:t>14</a:t>
            </a:fld>
            <a:endParaRPr lang="ru-RU"/>
          </a:p>
        </p:txBody>
      </p:sp>
      <p:sp>
        <p:nvSpPr>
          <p:cNvPr id="14" name="TextBox 13">
            <a:extLst>
              <a:ext uri="{FF2B5EF4-FFF2-40B4-BE49-F238E27FC236}">
                <a16:creationId xmlns:a16="http://schemas.microsoft.com/office/drawing/2014/main" id="{8B37C83A-8309-43A3-BDCC-84C1A2029A46}"/>
              </a:ext>
            </a:extLst>
          </p:cNvPr>
          <p:cNvSpPr txBox="1"/>
          <p:nvPr/>
        </p:nvSpPr>
        <p:spPr>
          <a:xfrm>
            <a:off x="886744" y="13010554"/>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kumimoji="0" lang="en-US" sz="1800" b="0" i="1" u="none" strike="noStrike" cap="none" spc="0" normalizeH="0" baseline="0" dirty="0">
                <a:ln>
                  <a:noFill/>
                </a:ln>
                <a:solidFill>
                  <a:srgbClr val="000000"/>
                </a:solidFill>
                <a:effectLst/>
                <a:uFillTx/>
                <a:latin typeface="+mn-lt"/>
                <a:ea typeface="+mj-ea"/>
                <a:cs typeface="+mj-cs"/>
                <a:sym typeface="Helvetica Light"/>
              </a:rPr>
              <a:t>Sources</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kumimoji="0" lang="en-US" sz="1800" b="0" i="1" u="none" strike="noStrike" cap="none" spc="0" normalizeH="0" baseline="0" dirty="0">
                <a:ln>
                  <a:noFill/>
                </a:ln>
                <a:solidFill>
                  <a:srgbClr val="000000"/>
                </a:solidFill>
                <a:effectLst/>
                <a:uFillTx/>
                <a:latin typeface="+mn-lt"/>
                <a:ea typeface="+mj-ea"/>
                <a:cs typeface="+mj-cs"/>
                <a:sym typeface="Helvetica Light"/>
              </a:rPr>
              <a:t>WHO</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kumimoji="0" lang="en-US" sz="1800" b="0" i="1" u="none" strike="noStrike" cap="none" spc="0" normalizeH="0" baseline="0" dirty="0">
                <a:ln>
                  <a:noFill/>
                </a:ln>
                <a:solidFill>
                  <a:srgbClr val="000000"/>
                </a:solidFill>
                <a:effectLst/>
                <a:uFillTx/>
                <a:latin typeface="+mn-lt"/>
                <a:ea typeface="+mj-ea"/>
                <a:cs typeface="+mj-cs"/>
                <a:sym typeface="Helvetica Light"/>
              </a:rPr>
              <a:t>O</a:t>
            </a:r>
            <a:r>
              <a:rPr lang="en-US" sz="1800" i="1" dirty="0">
                <a:latin typeface="+mn-lt"/>
              </a:rPr>
              <a:t>WID</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lang="en-US" sz="1800" i="1" dirty="0">
                <a:latin typeface="+mn-lt"/>
              </a:rPr>
              <a:t>estimates of HSE University</a:t>
            </a:r>
            <a:endParaRPr kumimoji="0" lang="ru-RU" sz="1800" b="0" i="1" u="none" strike="noStrike" cap="none" spc="0" normalizeH="0" baseline="0" dirty="0">
              <a:ln>
                <a:noFill/>
              </a:ln>
              <a:solidFill>
                <a:srgbClr val="000000"/>
              </a:solidFill>
              <a:effectLst/>
              <a:uFillTx/>
              <a:latin typeface="+mn-lt"/>
              <a:ea typeface="+mj-ea"/>
              <a:cs typeface="+mj-cs"/>
              <a:sym typeface="Helvetica Light"/>
            </a:endParaRPr>
          </a:p>
        </p:txBody>
      </p:sp>
      <p:pic>
        <p:nvPicPr>
          <p:cNvPr id="5" name="Рисунок 4">
            <a:extLst>
              <a:ext uri="{FF2B5EF4-FFF2-40B4-BE49-F238E27FC236}">
                <a16:creationId xmlns:a16="http://schemas.microsoft.com/office/drawing/2014/main" id="{5F13353C-52E3-4933-93DC-201640C41DAB}"/>
              </a:ext>
            </a:extLst>
          </p:cNvPr>
          <p:cNvPicPr>
            <a:picLocks noChangeAspect="1"/>
          </p:cNvPicPr>
          <p:nvPr/>
        </p:nvPicPr>
        <p:blipFill>
          <a:blip r:embed="rId4"/>
          <a:stretch>
            <a:fillRect/>
          </a:stretch>
        </p:blipFill>
        <p:spPr>
          <a:xfrm>
            <a:off x="2426185" y="2782813"/>
            <a:ext cx="7218261" cy="8991774"/>
          </a:xfrm>
          <a:prstGeom prst="rect">
            <a:avLst/>
          </a:prstGeom>
        </p:spPr>
      </p:pic>
      <p:pic>
        <p:nvPicPr>
          <p:cNvPr id="8" name="Рисунок 7">
            <a:extLst>
              <a:ext uri="{FF2B5EF4-FFF2-40B4-BE49-F238E27FC236}">
                <a16:creationId xmlns:a16="http://schemas.microsoft.com/office/drawing/2014/main" id="{ADC1890D-F05A-4895-BCF6-E5760512BF9A}"/>
              </a:ext>
            </a:extLst>
          </p:cNvPr>
          <p:cNvPicPr>
            <a:picLocks noChangeAspect="1"/>
          </p:cNvPicPr>
          <p:nvPr/>
        </p:nvPicPr>
        <p:blipFill>
          <a:blip r:embed="rId5"/>
          <a:stretch>
            <a:fillRect/>
          </a:stretch>
        </p:blipFill>
        <p:spPr>
          <a:xfrm>
            <a:off x="13488144" y="2782813"/>
            <a:ext cx="7218261" cy="8951051"/>
          </a:xfrm>
          <a:prstGeom prst="rect">
            <a:avLst/>
          </a:prstGeom>
        </p:spPr>
      </p:pic>
    </p:spTree>
    <p:extLst>
      <p:ext uri="{BB962C8B-B14F-4D97-AF65-F5344CB8AC3E}">
        <p14:creationId xmlns:p14="http://schemas.microsoft.com/office/powerpoint/2010/main" val="284810935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F8DF35B-883B-467F-A1BB-8FD022D0C63B}"/>
              </a:ext>
            </a:extLst>
          </p:cNvPr>
          <p:cNvPicPr>
            <a:picLocks noChangeAspect="1"/>
          </p:cNvPicPr>
          <p:nvPr/>
        </p:nvPicPr>
        <p:blipFill>
          <a:blip r:embed="rId3"/>
          <a:stretch>
            <a:fillRect/>
          </a:stretch>
        </p:blipFill>
        <p:spPr>
          <a:xfrm>
            <a:off x="1451222" y="2643366"/>
            <a:ext cx="10081260" cy="8281416"/>
          </a:xfrm>
          <a:prstGeom prst="rect">
            <a:avLst/>
          </a:prstGeom>
        </p:spPr>
      </p:pic>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4"/>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5" name="Заголовок основного текста">
            <a:extLst>
              <a:ext uri="{FF2B5EF4-FFF2-40B4-BE49-F238E27FC236}">
                <a16:creationId xmlns:a16="http://schemas.microsoft.com/office/drawing/2014/main" id="{473DAFC3-4FCE-4D3A-8825-3EBE92928B11}"/>
              </a:ext>
            </a:extLst>
          </p:cNvPr>
          <p:cNvSpPr txBox="1"/>
          <p:nvPr/>
        </p:nvSpPr>
        <p:spPr>
          <a:xfrm>
            <a:off x="3307199" y="933369"/>
            <a:ext cx="2011804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I.4</a:t>
            </a:r>
            <a:r>
              <a:rPr lang="ru-RU" sz="5400" dirty="0"/>
              <a:t> </a:t>
            </a:r>
            <a:r>
              <a:rPr lang="en-US" sz="5400" dirty="0"/>
              <a:t>‘Peak Load’: Maximum Case Count in 30 Days </a:t>
            </a:r>
            <a:r>
              <a:rPr lang="ru-RU" sz="3600" i="1" dirty="0"/>
              <a:t>(2 </a:t>
            </a:r>
            <a:r>
              <a:rPr lang="en-US" sz="3600" i="1" dirty="0"/>
              <a:t>Incubation Periods</a:t>
            </a:r>
            <a:r>
              <a:rPr lang="ru-RU" sz="3600" i="1" dirty="0"/>
              <a:t>)</a:t>
            </a:r>
          </a:p>
        </p:txBody>
      </p:sp>
      <p:sp>
        <p:nvSpPr>
          <p:cNvPr id="20" name="Прямоугольник 19">
            <a:extLst>
              <a:ext uri="{FF2B5EF4-FFF2-40B4-BE49-F238E27FC236}">
                <a16:creationId xmlns:a16="http://schemas.microsoft.com/office/drawing/2014/main" id="{0FE3CE9C-28C4-4230-A4BF-0DC9BC53355A}"/>
              </a:ext>
            </a:extLst>
          </p:cNvPr>
          <p:cNvSpPr/>
          <p:nvPr/>
        </p:nvSpPr>
        <p:spPr>
          <a:xfrm>
            <a:off x="814734" y="11072634"/>
            <a:ext cx="22793577"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‘peak load’ indicator, i.e., the maximum number of new cases within 30 days per</a:t>
            </a:r>
            <a:r>
              <a:rPr lang="ru-RU" sz="2400" dirty="0">
                <a:latin typeface="+mn-lt"/>
                <a:ea typeface="Calibri" panose="020F0502020204030204" pitchFamily="34" charset="0"/>
                <a:cs typeface="Times New Roman" panose="02020603050405020304" pitchFamily="18" charset="0"/>
              </a:rPr>
              <a:t> 100</a:t>
            </a:r>
            <a:r>
              <a:rPr lang="en-US" sz="2400" dirty="0">
                <a:latin typeface="+mn-lt"/>
                <a:ea typeface="Calibri" panose="020F0502020204030204" pitchFamily="34" charset="0"/>
                <a:cs typeface="Times New Roman" panose="02020603050405020304" pitchFamily="18" charset="0"/>
              </a:rPr>
              <a:t>,000 people, is factored in to account for the countries’ passing different stages of the epidemic and mitigate the affects of employing different approaches to tallying COVID-19 deaths</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During 30 days, capacities for monitoring detected cases and consistent post-treatment check to make sure a recovered   patient stays negative for COVID-19 are required</a:t>
            </a:r>
            <a:r>
              <a:rPr lang="ru-RU" sz="2400" dirty="0">
                <a:latin typeface="+mn-lt"/>
                <a:ea typeface="Calibri" panose="020F0502020204030204" pitchFamily="34" charset="0"/>
                <a:cs typeface="Times New Roman" panose="02020603050405020304" pitchFamily="18" charset="0"/>
              </a:rPr>
              <a:t>. </a:t>
            </a: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leaders</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Chine</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Nigeria, Japan</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South Korea) and outsiders</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Chile</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Brazil</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Armenia</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and the USA)</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for this index are the same as for the incidence rate index</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however</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the changes have occurred in the middle tier of the rating. In particular, restrictive measures imposed by the Russia’s government have allowed to flatten to peak in infection rate.</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That’s why in the peak load index Russia ranks higher than when overall coronavirus cases are compared. </a:t>
            </a:r>
            <a:endParaRPr lang="ru-RU" sz="2400" dirty="0">
              <a:latin typeface="+mn-lt"/>
              <a:ea typeface="Calibri" panose="020F0502020204030204" pitchFamily="34" charset="0"/>
              <a:cs typeface="Times New Roman" panose="02020603050405020304" pitchFamily="18" charset="0"/>
            </a:endParaRPr>
          </a:p>
        </p:txBody>
      </p:sp>
      <p:sp>
        <p:nvSpPr>
          <p:cNvPr id="22" name="Прямоугольник 21">
            <a:extLst>
              <a:ext uri="{FF2B5EF4-FFF2-40B4-BE49-F238E27FC236}">
                <a16:creationId xmlns:a16="http://schemas.microsoft.com/office/drawing/2014/main" id="{5891A8A1-78A5-4916-A3EF-86282FD15288}"/>
              </a:ext>
            </a:extLst>
          </p:cNvPr>
          <p:cNvSpPr/>
          <p:nvPr/>
        </p:nvSpPr>
        <p:spPr>
          <a:xfrm>
            <a:off x="12211523" y="2202684"/>
            <a:ext cx="11192372" cy="584775"/>
          </a:xfrm>
          <a:prstGeom prst="rect">
            <a:avLst/>
          </a:prstGeom>
        </p:spPr>
        <p:txBody>
          <a:bodyPr wrap="square">
            <a:spAutoFit/>
          </a:bodyPr>
          <a:lstStyle/>
          <a:p>
            <a:r>
              <a:rPr lang="en-US" sz="3200" b="1" dirty="0">
                <a:latin typeface="+mn-lt"/>
                <a:cs typeface="Times New Roman" panose="02020603050405020304" pitchFamily="18" charset="0"/>
              </a:rPr>
              <a:t>‘Peak Load’ Per </a:t>
            </a:r>
            <a:r>
              <a:rPr lang="ru-RU" sz="3200" b="1" dirty="0">
                <a:latin typeface="+mn-lt"/>
                <a:cs typeface="Times New Roman" panose="02020603050405020304" pitchFamily="18" charset="0"/>
              </a:rPr>
              <a:t>100</a:t>
            </a:r>
            <a:r>
              <a:rPr lang="en-US" sz="3200" b="1" dirty="0">
                <a:latin typeface="+mn-lt"/>
                <a:cs typeface="Times New Roman" panose="02020603050405020304" pitchFamily="18" charset="0"/>
              </a:rPr>
              <a:t>,000 People</a:t>
            </a:r>
            <a:endParaRPr lang="ru-RU" sz="3200" b="1" dirty="0">
              <a:latin typeface="+mn-lt"/>
              <a:cs typeface="Times New Roman" panose="02020603050405020304" pitchFamily="18" charset="0"/>
            </a:endParaRPr>
          </a:p>
        </p:txBody>
      </p:sp>
      <p:sp>
        <p:nvSpPr>
          <p:cNvPr id="23" name="Прямоугольник 22">
            <a:extLst>
              <a:ext uri="{FF2B5EF4-FFF2-40B4-BE49-F238E27FC236}">
                <a16:creationId xmlns:a16="http://schemas.microsoft.com/office/drawing/2014/main" id="{5891A8A1-78A5-4916-A3EF-86282FD15288}"/>
              </a:ext>
            </a:extLst>
          </p:cNvPr>
          <p:cNvSpPr/>
          <p:nvPr/>
        </p:nvSpPr>
        <p:spPr>
          <a:xfrm>
            <a:off x="1226606" y="2170813"/>
            <a:ext cx="11192372" cy="584775"/>
          </a:xfrm>
          <a:prstGeom prst="rect">
            <a:avLst/>
          </a:prstGeom>
        </p:spPr>
        <p:txBody>
          <a:bodyPr wrap="square">
            <a:spAutoFit/>
          </a:bodyPr>
          <a:lstStyle/>
          <a:p>
            <a:r>
              <a:rPr lang="en-US" sz="3200" b="1" dirty="0">
                <a:latin typeface="+mn-lt"/>
                <a:cs typeface="Times New Roman" panose="02020603050405020304" pitchFamily="18" charset="0"/>
              </a:rPr>
              <a:t>The ‘Peak Load’ Index</a:t>
            </a:r>
            <a:endParaRPr lang="ru-RU" sz="3200" b="1" dirty="0">
              <a:latin typeface="+mn-lt"/>
              <a:cs typeface="Times New Roman" panose="02020603050405020304" pitchFamily="18" charset="0"/>
            </a:endParaRPr>
          </a:p>
        </p:txBody>
      </p:sp>
      <p:sp>
        <p:nvSpPr>
          <p:cNvPr id="3" name="Номер слайда 2">
            <a:extLst>
              <a:ext uri="{FF2B5EF4-FFF2-40B4-BE49-F238E27FC236}">
                <a16:creationId xmlns:a16="http://schemas.microsoft.com/office/drawing/2014/main" id="{19DFC116-F969-434E-A2A3-74A00627E882}"/>
              </a:ext>
            </a:extLst>
          </p:cNvPr>
          <p:cNvSpPr>
            <a:spLocks noGrp="1"/>
          </p:cNvSpPr>
          <p:nvPr>
            <p:ph type="sldNum" sz="quarter" idx="2"/>
          </p:nvPr>
        </p:nvSpPr>
        <p:spPr/>
        <p:txBody>
          <a:bodyPr/>
          <a:lstStyle/>
          <a:p>
            <a:fld id="{86CB4B4D-7CA3-9044-876B-883B54F8677D}" type="slidenum">
              <a:rPr lang="ru-RU" smtClean="0"/>
              <a:t>15</a:t>
            </a:fld>
            <a:endParaRPr lang="ru-RU"/>
          </a:p>
        </p:txBody>
      </p:sp>
      <p:pic>
        <p:nvPicPr>
          <p:cNvPr id="8" name="Рисунок 7">
            <a:extLst>
              <a:ext uri="{FF2B5EF4-FFF2-40B4-BE49-F238E27FC236}">
                <a16:creationId xmlns:a16="http://schemas.microsoft.com/office/drawing/2014/main" id="{C10DEC05-F5CD-4CC7-ACD4-11F19E95CFED}"/>
              </a:ext>
            </a:extLst>
          </p:cNvPr>
          <p:cNvPicPr>
            <a:picLocks noChangeAspect="1"/>
          </p:cNvPicPr>
          <p:nvPr/>
        </p:nvPicPr>
        <p:blipFill>
          <a:blip r:embed="rId5"/>
          <a:stretch>
            <a:fillRect/>
          </a:stretch>
        </p:blipFill>
        <p:spPr>
          <a:xfrm>
            <a:off x="12626178" y="2643366"/>
            <a:ext cx="10081260" cy="8281416"/>
          </a:xfrm>
          <a:prstGeom prst="rect">
            <a:avLst/>
          </a:prstGeom>
        </p:spPr>
      </p:pic>
    </p:spTree>
    <p:extLst>
      <p:ext uri="{BB962C8B-B14F-4D97-AF65-F5344CB8AC3E}">
        <p14:creationId xmlns:p14="http://schemas.microsoft.com/office/powerpoint/2010/main" val="26723327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5" name="Заголовок основного текста">
            <a:extLst>
              <a:ext uri="{FF2B5EF4-FFF2-40B4-BE49-F238E27FC236}">
                <a16:creationId xmlns:a16="http://schemas.microsoft.com/office/drawing/2014/main" id="{473DAFC3-4FCE-4D3A-8825-3EBE92928B11}"/>
              </a:ext>
            </a:extLst>
          </p:cNvPr>
          <p:cNvSpPr txBox="1"/>
          <p:nvPr/>
        </p:nvSpPr>
        <p:spPr>
          <a:xfrm>
            <a:off x="3307199" y="933369"/>
            <a:ext cx="2011804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I.5</a:t>
            </a:r>
            <a:r>
              <a:rPr lang="ru-RU" sz="5400" dirty="0"/>
              <a:t> </a:t>
            </a:r>
            <a:r>
              <a:rPr lang="en-US" sz="5400" dirty="0"/>
              <a:t>The Number of Deaths from COVID</a:t>
            </a:r>
            <a:r>
              <a:rPr lang="ru-RU" sz="5400" dirty="0"/>
              <a:t>-19</a:t>
            </a:r>
            <a:r>
              <a:rPr lang="en-US" sz="5400" dirty="0"/>
              <a:t> Per 100,000 People</a:t>
            </a:r>
            <a:endParaRPr lang="ru-RU" sz="5400" dirty="0"/>
          </a:p>
        </p:txBody>
      </p:sp>
      <p:sp>
        <p:nvSpPr>
          <p:cNvPr id="20" name="Прямоугольник 19">
            <a:extLst>
              <a:ext uri="{FF2B5EF4-FFF2-40B4-BE49-F238E27FC236}">
                <a16:creationId xmlns:a16="http://schemas.microsoft.com/office/drawing/2014/main" id="{0FE3CE9C-28C4-4230-A4BF-0DC9BC53355A}"/>
              </a:ext>
            </a:extLst>
          </p:cNvPr>
          <p:cNvSpPr/>
          <p:nvPr/>
        </p:nvSpPr>
        <p:spPr>
          <a:xfrm>
            <a:off x="814734" y="11346250"/>
            <a:ext cx="22793577"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number of confirmed fatalities caused by COVID-19 per </a:t>
            </a:r>
            <a:r>
              <a:rPr lang="ru-RU" sz="2400" dirty="0">
                <a:latin typeface="+mn-lt"/>
                <a:ea typeface="Calibri" panose="020F0502020204030204" pitchFamily="34" charset="0"/>
                <a:cs typeface="Times New Roman" panose="02020603050405020304" pitchFamily="18" charset="0"/>
              </a:rPr>
              <a:t>100</a:t>
            </a:r>
            <a:r>
              <a:rPr lang="en-US" sz="2400" dirty="0">
                <a:latin typeface="+mn-lt"/>
                <a:ea typeface="Calibri" panose="020F0502020204030204" pitchFamily="34" charset="0"/>
                <a:cs typeface="Times New Roman" panose="02020603050405020304" pitchFamily="18" charset="0"/>
              </a:rPr>
              <a:t>,000 people is an indicator dependent both </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from the epidemic stage in a given country and from the approach to tallying deaths. </a:t>
            </a:r>
            <a:r>
              <a:rPr lang="ru-RU" sz="2400" dirty="0">
                <a:latin typeface="+mn-lt"/>
                <a:ea typeface="Calibri" panose="020F0502020204030204" pitchFamily="34" charset="0"/>
                <a:cs typeface="Times New Roman" panose="02020603050405020304" pitchFamily="18" charset="0"/>
              </a:rPr>
              <a:t>        </a:t>
            </a: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Mortality also depends on the age structure in the population, as the mortality rate among those who are over 65 years of age is considerably higher than that among younger people.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Though it has flaws to it, this indicator is nevertheless informative</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For instance</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high mortality rate in Belgium cannot be quantitatively explained though the incidence rate, nor peak load, population structure or the absence of health system capacities.</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At the same time, high mortality rate, apparently, influenced both the strictness of restrictive measures imposed by the government and voluntary reduction in activities on the part of the Belgian citizens</a:t>
            </a:r>
            <a:r>
              <a:rPr lang="ru-RU" sz="2400" dirty="0">
                <a:latin typeface="+mn-lt"/>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lowest mortality rates are in China, Australia, Japan and South Korea; while Belgium (with a wide margin), the UK  and Spain have highest death toll</a:t>
            </a:r>
            <a:r>
              <a:rPr lang="ru-RU" sz="2400" dirty="0">
                <a:latin typeface="+mn-lt"/>
                <a:ea typeface="Calibri" panose="020F0502020204030204" pitchFamily="34" charset="0"/>
                <a:cs typeface="Times New Roman" panose="02020603050405020304" pitchFamily="18" charset="0"/>
              </a:rPr>
              <a:t>.</a:t>
            </a:r>
          </a:p>
        </p:txBody>
      </p:sp>
      <p:sp>
        <p:nvSpPr>
          <p:cNvPr id="22" name="Прямоугольник 21">
            <a:extLst>
              <a:ext uri="{FF2B5EF4-FFF2-40B4-BE49-F238E27FC236}">
                <a16:creationId xmlns:a16="http://schemas.microsoft.com/office/drawing/2014/main" id="{5891A8A1-78A5-4916-A3EF-86282FD15288}"/>
              </a:ext>
            </a:extLst>
          </p:cNvPr>
          <p:cNvSpPr/>
          <p:nvPr/>
        </p:nvSpPr>
        <p:spPr>
          <a:xfrm>
            <a:off x="12211523" y="2202684"/>
            <a:ext cx="11192372" cy="584775"/>
          </a:xfrm>
          <a:prstGeom prst="rect">
            <a:avLst/>
          </a:prstGeom>
        </p:spPr>
        <p:txBody>
          <a:bodyPr wrap="square">
            <a:spAutoFit/>
          </a:bodyPr>
          <a:lstStyle/>
          <a:p>
            <a:r>
              <a:rPr lang="en-US" sz="3200" b="1" dirty="0">
                <a:latin typeface="+mn-lt"/>
                <a:cs typeface="Times New Roman" panose="02020603050405020304" pitchFamily="18" charset="0"/>
              </a:rPr>
              <a:t>The Number of Fatalities Per 100,000 People</a:t>
            </a:r>
            <a:endParaRPr lang="ru-RU" sz="3200" b="1" dirty="0">
              <a:latin typeface="+mn-lt"/>
              <a:cs typeface="Times New Roman" panose="02020603050405020304" pitchFamily="18" charset="0"/>
            </a:endParaRPr>
          </a:p>
        </p:txBody>
      </p:sp>
      <p:sp>
        <p:nvSpPr>
          <p:cNvPr id="23" name="Прямоугольник 22">
            <a:extLst>
              <a:ext uri="{FF2B5EF4-FFF2-40B4-BE49-F238E27FC236}">
                <a16:creationId xmlns:a16="http://schemas.microsoft.com/office/drawing/2014/main" id="{5891A8A1-78A5-4916-A3EF-86282FD15288}"/>
              </a:ext>
            </a:extLst>
          </p:cNvPr>
          <p:cNvSpPr/>
          <p:nvPr/>
        </p:nvSpPr>
        <p:spPr>
          <a:xfrm>
            <a:off x="1226606" y="2170813"/>
            <a:ext cx="11192372" cy="584775"/>
          </a:xfrm>
          <a:prstGeom prst="rect">
            <a:avLst/>
          </a:prstGeom>
        </p:spPr>
        <p:txBody>
          <a:bodyPr wrap="square">
            <a:spAutoFit/>
          </a:bodyPr>
          <a:lstStyle/>
          <a:p>
            <a:r>
              <a:rPr lang="en-US" sz="3200" b="1" dirty="0">
                <a:latin typeface="+mn-lt"/>
                <a:cs typeface="Times New Roman" panose="02020603050405020304" pitchFamily="18" charset="0"/>
              </a:rPr>
              <a:t>The Mortality Index</a:t>
            </a:r>
            <a:endParaRPr lang="ru-RU" sz="3200" b="1" dirty="0">
              <a:latin typeface="+mn-lt"/>
              <a:cs typeface="Times New Roman" panose="02020603050405020304" pitchFamily="18" charset="0"/>
            </a:endParaRPr>
          </a:p>
        </p:txBody>
      </p:sp>
      <p:sp>
        <p:nvSpPr>
          <p:cNvPr id="2" name="Номер слайда 1">
            <a:extLst>
              <a:ext uri="{FF2B5EF4-FFF2-40B4-BE49-F238E27FC236}">
                <a16:creationId xmlns:a16="http://schemas.microsoft.com/office/drawing/2014/main" id="{C1DC12BA-9738-4D1A-A847-49C8E4DF06BB}"/>
              </a:ext>
            </a:extLst>
          </p:cNvPr>
          <p:cNvSpPr>
            <a:spLocks noGrp="1"/>
          </p:cNvSpPr>
          <p:nvPr>
            <p:ph type="sldNum" sz="quarter" idx="2"/>
          </p:nvPr>
        </p:nvSpPr>
        <p:spPr/>
        <p:txBody>
          <a:bodyPr/>
          <a:lstStyle/>
          <a:p>
            <a:fld id="{86CB4B4D-7CA3-9044-876B-883B54F8677D}" type="slidenum">
              <a:rPr lang="ru-RU" smtClean="0"/>
              <a:t>16</a:t>
            </a:fld>
            <a:endParaRPr lang="ru-RU"/>
          </a:p>
        </p:txBody>
      </p:sp>
      <p:pic>
        <p:nvPicPr>
          <p:cNvPr id="3" name="Рисунок 2">
            <a:extLst>
              <a:ext uri="{FF2B5EF4-FFF2-40B4-BE49-F238E27FC236}">
                <a16:creationId xmlns:a16="http://schemas.microsoft.com/office/drawing/2014/main" id="{29A3BABB-3F60-49F2-AF46-F9655CB36D1D}"/>
              </a:ext>
            </a:extLst>
          </p:cNvPr>
          <p:cNvPicPr>
            <a:picLocks noChangeAspect="1"/>
          </p:cNvPicPr>
          <p:nvPr/>
        </p:nvPicPr>
        <p:blipFill>
          <a:blip r:embed="rId4"/>
          <a:stretch>
            <a:fillRect/>
          </a:stretch>
        </p:blipFill>
        <p:spPr>
          <a:xfrm>
            <a:off x="2182888" y="2704844"/>
            <a:ext cx="7453511" cy="8448294"/>
          </a:xfrm>
          <a:prstGeom prst="rect">
            <a:avLst/>
          </a:prstGeom>
        </p:spPr>
      </p:pic>
      <p:pic>
        <p:nvPicPr>
          <p:cNvPr id="4" name="Рисунок 3">
            <a:extLst>
              <a:ext uri="{FF2B5EF4-FFF2-40B4-BE49-F238E27FC236}">
                <a16:creationId xmlns:a16="http://schemas.microsoft.com/office/drawing/2014/main" id="{811B26AB-A1B5-4C92-A8E5-D1C790F232D3}"/>
              </a:ext>
            </a:extLst>
          </p:cNvPr>
          <p:cNvPicPr>
            <a:picLocks noChangeAspect="1"/>
          </p:cNvPicPr>
          <p:nvPr/>
        </p:nvPicPr>
        <p:blipFill>
          <a:blip r:embed="rId5"/>
          <a:stretch>
            <a:fillRect/>
          </a:stretch>
        </p:blipFill>
        <p:spPr>
          <a:xfrm>
            <a:off x="12696056" y="2704844"/>
            <a:ext cx="7453510" cy="8433294"/>
          </a:xfrm>
          <a:prstGeom prst="rect">
            <a:avLst/>
          </a:prstGeom>
        </p:spPr>
      </p:pic>
    </p:spTree>
    <p:extLst>
      <p:ext uri="{BB962C8B-B14F-4D97-AF65-F5344CB8AC3E}">
        <p14:creationId xmlns:p14="http://schemas.microsoft.com/office/powerpoint/2010/main" val="13381547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D2BCF9D-2E86-4608-AECA-A0AE05BBCE4D}"/>
              </a:ext>
            </a:extLst>
          </p:cNvPr>
          <p:cNvPicPr>
            <a:picLocks noChangeAspect="1"/>
          </p:cNvPicPr>
          <p:nvPr/>
        </p:nvPicPr>
        <p:blipFill>
          <a:blip r:embed="rId3"/>
          <a:stretch>
            <a:fillRect/>
          </a:stretch>
        </p:blipFill>
        <p:spPr>
          <a:xfrm>
            <a:off x="14279316" y="2643366"/>
            <a:ext cx="7201715" cy="9125558"/>
          </a:xfrm>
          <a:prstGeom prst="rect">
            <a:avLst/>
          </a:prstGeom>
        </p:spPr>
      </p:pic>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4"/>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2988195" y="586180"/>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5" name="Заголовок основного текста">
            <a:extLst>
              <a:ext uri="{FF2B5EF4-FFF2-40B4-BE49-F238E27FC236}">
                <a16:creationId xmlns:a16="http://schemas.microsoft.com/office/drawing/2014/main" id="{473DAFC3-4FCE-4D3A-8825-3EBE92928B11}"/>
              </a:ext>
            </a:extLst>
          </p:cNvPr>
          <p:cNvSpPr txBox="1"/>
          <p:nvPr/>
        </p:nvSpPr>
        <p:spPr>
          <a:xfrm>
            <a:off x="3307199" y="933369"/>
            <a:ext cx="2011804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I.5 Mortality Adjustment for the Population Structure</a:t>
            </a:r>
            <a:endParaRPr lang="ru-RU" sz="5400" dirty="0"/>
          </a:p>
        </p:txBody>
      </p:sp>
      <p:sp>
        <p:nvSpPr>
          <p:cNvPr id="20" name="Прямоугольник 19">
            <a:extLst>
              <a:ext uri="{FF2B5EF4-FFF2-40B4-BE49-F238E27FC236}">
                <a16:creationId xmlns:a16="http://schemas.microsoft.com/office/drawing/2014/main" id="{0FE3CE9C-28C4-4230-A4BF-0DC9BC53355A}"/>
              </a:ext>
            </a:extLst>
          </p:cNvPr>
          <p:cNvSpPr/>
          <p:nvPr/>
        </p:nvSpPr>
        <p:spPr>
          <a:xfrm>
            <a:off x="814734" y="11857190"/>
            <a:ext cx="22793577" cy="1200329"/>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adjustment for the population age structure was implemented through dividing the mortality indicator by the adjustment ratio. The latter was calculated </a:t>
            </a:r>
            <a:r>
              <a:rPr lang="ru-RU" sz="2400" dirty="0">
                <a:latin typeface="+mn-lt"/>
                <a:ea typeface="Calibri" panose="020F0502020204030204" pitchFamily="34" charset="0"/>
                <a:cs typeface="Times New Roman" panose="02020603050405020304" pitchFamily="18" charset="0"/>
              </a:rPr>
              <a:t>Коэффициент рассчитывался, исходя из того, что летальность от заболевания </a:t>
            </a:r>
            <a:r>
              <a:rPr lang="en-US" sz="2400" dirty="0">
                <a:latin typeface="+mn-lt"/>
                <a:ea typeface="Calibri" panose="020F0502020204030204" pitchFamily="34" charset="0"/>
                <a:cs typeface="Times New Roman" panose="02020603050405020304" pitchFamily="18" charset="0"/>
              </a:rPr>
              <a:t>COVID-19 </a:t>
            </a:r>
            <a:r>
              <a:rPr lang="ru-RU" sz="2400" dirty="0">
                <a:latin typeface="+mn-lt"/>
                <a:ea typeface="Calibri" panose="020F0502020204030204" pitchFamily="34" charset="0"/>
                <a:cs typeface="Times New Roman" panose="02020603050405020304" pitchFamily="18" charset="0"/>
              </a:rPr>
              <a:t>в 10 раз выше в возрасте 65 лет и старше в сравнении с летальностью от вируса в возрасте младше 65 лет в среднем. Данные по доле населения старше 65 лет были собраны из баз данных Всемирного Банка и национальных статистических агентств.</a:t>
            </a:r>
          </a:p>
        </p:txBody>
      </p:sp>
      <p:sp>
        <p:nvSpPr>
          <p:cNvPr id="22" name="Прямоугольник 21">
            <a:extLst>
              <a:ext uri="{FF2B5EF4-FFF2-40B4-BE49-F238E27FC236}">
                <a16:creationId xmlns:a16="http://schemas.microsoft.com/office/drawing/2014/main" id="{5891A8A1-78A5-4916-A3EF-86282FD15288}"/>
              </a:ext>
            </a:extLst>
          </p:cNvPr>
          <p:cNvSpPr/>
          <p:nvPr/>
        </p:nvSpPr>
        <p:spPr>
          <a:xfrm>
            <a:off x="12211523" y="2202684"/>
            <a:ext cx="11192372" cy="584775"/>
          </a:xfrm>
          <a:prstGeom prst="rect">
            <a:avLst/>
          </a:prstGeom>
        </p:spPr>
        <p:txBody>
          <a:bodyPr wrap="square">
            <a:spAutoFit/>
          </a:bodyPr>
          <a:lstStyle/>
          <a:p>
            <a:r>
              <a:rPr lang="en-US" sz="3200" b="1" dirty="0">
                <a:latin typeface="+mn-lt"/>
                <a:cs typeface="Times New Roman" panose="02020603050405020304" pitchFamily="18" charset="0"/>
              </a:rPr>
              <a:t>Adjustment Ratio</a:t>
            </a:r>
            <a:endParaRPr lang="ru-RU" sz="3200" b="1" dirty="0">
              <a:latin typeface="+mn-lt"/>
              <a:cs typeface="Times New Roman" panose="02020603050405020304" pitchFamily="18" charset="0"/>
            </a:endParaRPr>
          </a:p>
        </p:txBody>
      </p:sp>
      <p:sp>
        <p:nvSpPr>
          <p:cNvPr id="23" name="Прямоугольник 22">
            <a:extLst>
              <a:ext uri="{FF2B5EF4-FFF2-40B4-BE49-F238E27FC236}">
                <a16:creationId xmlns:a16="http://schemas.microsoft.com/office/drawing/2014/main" id="{5891A8A1-78A5-4916-A3EF-86282FD15288}"/>
              </a:ext>
            </a:extLst>
          </p:cNvPr>
          <p:cNvSpPr/>
          <p:nvPr/>
        </p:nvSpPr>
        <p:spPr>
          <a:xfrm>
            <a:off x="1226606" y="2170813"/>
            <a:ext cx="11192372" cy="584775"/>
          </a:xfrm>
          <a:prstGeom prst="rect">
            <a:avLst/>
          </a:prstGeom>
        </p:spPr>
        <p:txBody>
          <a:bodyPr wrap="square">
            <a:spAutoFit/>
          </a:bodyPr>
          <a:lstStyle/>
          <a:p>
            <a:r>
              <a:rPr lang="en-US" sz="3200" b="1" dirty="0">
                <a:latin typeface="+mn-lt"/>
                <a:cs typeface="Times New Roman" panose="02020603050405020304" pitchFamily="18" charset="0"/>
              </a:rPr>
              <a:t>The Share of Citizens Over 65 Years of Age</a:t>
            </a:r>
            <a:endParaRPr lang="ru-RU" sz="3200" b="1" dirty="0">
              <a:latin typeface="+mn-lt"/>
              <a:cs typeface="Times New Roman" panose="02020603050405020304" pitchFamily="18" charset="0"/>
            </a:endParaRPr>
          </a:p>
        </p:txBody>
      </p:sp>
      <p:sp>
        <p:nvSpPr>
          <p:cNvPr id="2" name="Номер слайда 1">
            <a:extLst>
              <a:ext uri="{FF2B5EF4-FFF2-40B4-BE49-F238E27FC236}">
                <a16:creationId xmlns:a16="http://schemas.microsoft.com/office/drawing/2014/main" id="{8A93F390-C614-4F10-82B0-DF26447162FA}"/>
              </a:ext>
            </a:extLst>
          </p:cNvPr>
          <p:cNvSpPr>
            <a:spLocks noGrp="1"/>
          </p:cNvSpPr>
          <p:nvPr>
            <p:ph type="sldNum" sz="quarter" idx="2"/>
          </p:nvPr>
        </p:nvSpPr>
        <p:spPr/>
        <p:txBody>
          <a:bodyPr/>
          <a:lstStyle/>
          <a:p>
            <a:fld id="{86CB4B4D-7CA3-9044-876B-883B54F8677D}" type="slidenum">
              <a:rPr lang="ru-RU" smtClean="0"/>
              <a:t>17</a:t>
            </a:fld>
            <a:endParaRPr lang="ru-RU"/>
          </a:p>
        </p:txBody>
      </p:sp>
      <p:sp>
        <p:nvSpPr>
          <p:cNvPr id="14" name="TextBox 13">
            <a:extLst>
              <a:ext uri="{FF2B5EF4-FFF2-40B4-BE49-F238E27FC236}">
                <a16:creationId xmlns:a16="http://schemas.microsoft.com/office/drawing/2014/main" id="{FEB048AE-6715-4D2E-A077-F0E8BA3B3C54}"/>
              </a:ext>
            </a:extLst>
          </p:cNvPr>
          <p:cNvSpPr txBox="1"/>
          <p:nvPr/>
        </p:nvSpPr>
        <p:spPr>
          <a:xfrm>
            <a:off x="886744" y="13010554"/>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kumimoji="0" lang="en-US" sz="1800" b="0" i="1" u="none" strike="noStrike" cap="none" spc="0" normalizeH="0" baseline="0" dirty="0">
                <a:ln>
                  <a:noFill/>
                </a:ln>
                <a:solidFill>
                  <a:srgbClr val="000000"/>
                </a:solidFill>
                <a:effectLst/>
                <a:uFillTx/>
                <a:latin typeface="+mn-lt"/>
                <a:ea typeface="+mj-ea"/>
                <a:cs typeface="+mj-cs"/>
                <a:sym typeface="Helvetica Light"/>
              </a:rPr>
              <a:t>Source</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kumimoji="0" lang="en-US" sz="1800" b="0" i="1" u="none" strike="noStrike" cap="none" spc="0" normalizeH="0" baseline="0" dirty="0">
                <a:ln>
                  <a:noFill/>
                </a:ln>
                <a:solidFill>
                  <a:srgbClr val="000000"/>
                </a:solidFill>
                <a:effectLst/>
                <a:uFillTx/>
                <a:latin typeface="+mn-lt"/>
                <a:ea typeface="+mj-ea"/>
                <a:cs typeface="+mj-cs"/>
                <a:sym typeface="Helvetica Light"/>
              </a:rPr>
              <a:t>WHO</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kumimoji="0" lang="en-US" sz="1800" b="0" i="1" u="none" strike="noStrike" cap="none" spc="0" normalizeH="0" baseline="0" dirty="0">
                <a:ln>
                  <a:noFill/>
                </a:ln>
                <a:solidFill>
                  <a:srgbClr val="000000"/>
                </a:solidFill>
                <a:effectLst/>
                <a:uFillTx/>
                <a:latin typeface="+mn-lt"/>
                <a:ea typeface="+mj-ea"/>
                <a:cs typeface="+mj-cs"/>
                <a:sym typeface="Helvetica Light"/>
              </a:rPr>
              <a:t>national statistical</a:t>
            </a:r>
            <a:r>
              <a:rPr kumimoji="0" lang="en-US" sz="1800" b="0" i="1" u="none" strike="noStrike" cap="none" spc="0" normalizeH="0" dirty="0">
                <a:ln>
                  <a:noFill/>
                </a:ln>
                <a:solidFill>
                  <a:srgbClr val="000000"/>
                </a:solidFill>
                <a:effectLst/>
                <a:uFillTx/>
                <a:latin typeface="+mn-lt"/>
                <a:ea typeface="+mj-ea"/>
                <a:cs typeface="+mj-cs"/>
                <a:sym typeface="Helvetica Light"/>
              </a:rPr>
              <a:t> agencies</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lang="en-US" sz="1800" i="1" dirty="0">
                <a:latin typeface="+mn-lt"/>
              </a:rPr>
              <a:t>estimates by HSE University</a:t>
            </a:r>
            <a:endParaRPr kumimoji="0" lang="ru-RU" sz="1800" b="0" i="1" u="none" strike="noStrike" cap="none" spc="0" normalizeH="0" baseline="0" dirty="0">
              <a:ln>
                <a:noFill/>
              </a:ln>
              <a:solidFill>
                <a:srgbClr val="000000"/>
              </a:solidFill>
              <a:effectLst/>
              <a:uFillTx/>
              <a:latin typeface="+mn-lt"/>
              <a:ea typeface="+mj-ea"/>
              <a:cs typeface="+mj-cs"/>
              <a:sym typeface="Helvetica Light"/>
            </a:endParaRPr>
          </a:p>
        </p:txBody>
      </p:sp>
      <p:pic>
        <p:nvPicPr>
          <p:cNvPr id="3" name="Рисунок 2">
            <a:extLst>
              <a:ext uri="{FF2B5EF4-FFF2-40B4-BE49-F238E27FC236}">
                <a16:creationId xmlns:a16="http://schemas.microsoft.com/office/drawing/2014/main" id="{6ED691F4-5659-4FB0-95DE-AA6889D4240F}"/>
              </a:ext>
            </a:extLst>
          </p:cNvPr>
          <p:cNvPicPr>
            <a:picLocks noChangeAspect="1"/>
          </p:cNvPicPr>
          <p:nvPr/>
        </p:nvPicPr>
        <p:blipFill>
          <a:blip r:embed="rId5"/>
          <a:stretch>
            <a:fillRect/>
          </a:stretch>
        </p:blipFill>
        <p:spPr>
          <a:xfrm>
            <a:off x="3158891" y="2643365"/>
            <a:ext cx="7054741" cy="9245791"/>
          </a:xfrm>
          <a:prstGeom prst="rect">
            <a:avLst/>
          </a:prstGeom>
        </p:spPr>
      </p:pic>
    </p:spTree>
    <p:extLst>
      <p:ext uri="{BB962C8B-B14F-4D97-AF65-F5344CB8AC3E}">
        <p14:creationId xmlns:p14="http://schemas.microsoft.com/office/powerpoint/2010/main" val="13761796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0" name="Прямоугольник 9">
            <a:extLst>
              <a:ext uri="{FF2B5EF4-FFF2-40B4-BE49-F238E27FC236}">
                <a16:creationId xmlns:a16="http://schemas.microsoft.com/office/drawing/2014/main" id="{FFD5502E-FD52-409E-B95D-5D3FB8A4E0CF}"/>
              </a:ext>
            </a:extLst>
          </p:cNvPr>
          <p:cNvSpPr/>
          <p:nvPr/>
        </p:nvSpPr>
        <p:spPr>
          <a:xfrm>
            <a:off x="12695575" y="2345262"/>
            <a:ext cx="10702903" cy="584775"/>
          </a:xfrm>
          <a:prstGeom prst="rect">
            <a:avLst/>
          </a:prstGeom>
        </p:spPr>
        <p:txBody>
          <a:bodyPr wrap="square">
            <a:spAutoFit/>
          </a:bodyPr>
          <a:lstStyle/>
          <a:p>
            <a:r>
              <a:rPr lang="en-US" sz="3200" b="1" dirty="0">
                <a:latin typeface="+mn-lt"/>
                <a:cs typeface="Times New Roman" panose="02020603050405020304" pitchFamily="18" charset="0"/>
              </a:rPr>
              <a:t>The Number of COVID-19 Tests</a:t>
            </a:r>
            <a:endParaRPr lang="ru-RU" sz="3200" b="1" dirty="0">
              <a:latin typeface="+mn-lt"/>
              <a:cs typeface="Times New Roman" panose="02020603050405020304" pitchFamily="18" charset="0"/>
            </a:endParaRPr>
          </a:p>
        </p:txBody>
      </p:sp>
      <p:sp>
        <p:nvSpPr>
          <p:cNvPr id="11" name="TextBox 10">
            <a:extLst>
              <a:ext uri="{FF2B5EF4-FFF2-40B4-BE49-F238E27FC236}">
                <a16:creationId xmlns:a16="http://schemas.microsoft.com/office/drawing/2014/main" id="{1D48FE76-A4B0-4D40-A6BA-C86E9EF71FFA}"/>
              </a:ext>
            </a:extLst>
          </p:cNvPr>
          <p:cNvSpPr txBox="1"/>
          <p:nvPr/>
        </p:nvSpPr>
        <p:spPr>
          <a:xfrm>
            <a:off x="886744" y="13010554"/>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kumimoji="0" lang="en-US" sz="1800" b="0" i="1" u="none" strike="noStrike" cap="none" spc="0" normalizeH="0" baseline="0" dirty="0">
                <a:ln>
                  <a:noFill/>
                </a:ln>
                <a:solidFill>
                  <a:srgbClr val="000000"/>
                </a:solidFill>
                <a:effectLst/>
                <a:uFillTx/>
                <a:latin typeface="+mn-lt"/>
                <a:ea typeface="+mj-ea"/>
                <a:cs typeface="+mj-cs"/>
                <a:sym typeface="Helvetica Light"/>
              </a:rPr>
              <a:t>Source</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lang="en-US" sz="1800" i="1" dirty="0">
                <a:latin typeface="+mn-lt"/>
              </a:rPr>
              <a:t>OWID, John Hopkins University, WHO. Note: Russia’s indicators are highlighted red. All Y-axis are log-scales. </a:t>
            </a:r>
            <a:endParaRPr kumimoji="0" lang="ru-RU" sz="1800" b="0" i="1" u="none" strike="noStrike" cap="none" spc="0" normalizeH="0" baseline="0" dirty="0">
              <a:ln>
                <a:noFill/>
              </a:ln>
              <a:solidFill>
                <a:srgbClr val="000000"/>
              </a:solidFill>
              <a:effectLst/>
              <a:uFillTx/>
              <a:latin typeface="+mn-lt"/>
              <a:ea typeface="+mj-ea"/>
              <a:cs typeface="+mj-cs"/>
              <a:sym typeface="Helvetica Light"/>
            </a:endParaRPr>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Healthcare Indicators</a:t>
            </a:r>
            <a:r>
              <a:rPr lang="ru-RU" sz="5400" dirty="0"/>
              <a:t>: </a:t>
            </a:r>
            <a:r>
              <a:rPr lang="en-US" sz="5400" dirty="0"/>
              <a:t>Source Data</a:t>
            </a:r>
            <a:endParaRPr lang="ru-RU" sz="5400" dirty="0"/>
          </a:p>
        </p:txBody>
      </p:sp>
      <p:sp>
        <p:nvSpPr>
          <p:cNvPr id="3" name="Номер слайда 2"/>
          <p:cNvSpPr>
            <a:spLocks noGrp="1"/>
          </p:cNvSpPr>
          <p:nvPr>
            <p:ph type="sldNum" sz="quarter" idx="2"/>
          </p:nvPr>
        </p:nvSpPr>
        <p:spPr/>
        <p:txBody>
          <a:bodyPr/>
          <a:lstStyle/>
          <a:p>
            <a:fld id="{86CB4B4D-7CA3-9044-876B-883B54F8677D}" type="slidenum">
              <a:rPr lang="ru-RU" smtClean="0"/>
              <a:t>18</a:t>
            </a:fld>
            <a:endParaRPr lang="ru-RU"/>
          </a:p>
        </p:txBody>
      </p:sp>
      <p:sp>
        <p:nvSpPr>
          <p:cNvPr id="14" name="Прямоугольник 13">
            <a:extLst>
              <a:ext uri="{FF2B5EF4-FFF2-40B4-BE49-F238E27FC236}">
                <a16:creationId xmlns:a16="http://schemas.microsoft.com/office/drawing/2014/main" id="{FFD5502E-FD52-409E-B95D-5D3FB8A4E0CF}"/>
              </a:ext>
            </a:extLst>
          </p:cNvPr>
          <p:cNvSpPr/>
          <p:nvPr/>
        </p:nvSpPr>
        <p:spPr>
          <a:xfrm>
            <a:off x="1201065" y="7420182"/>
            <a:ext cx="10702903" cy="584775"/>
          </a:xfrm>
          <a:prstGeom prst="rect">
            <a:avLst/>
          </a:prstGeom>
        </p:spPr>
        <p:txBody>
          <a:bodyPr wrap="square">
            <a:spAutoFit/>
          </a:bodyPr>
          <a:lstStyle/>
          <a:p>
            <a:r>
              <a:rPr lang="en-US" sz="3200" b="1" dirty="0">
                <a:latin typeface="+mn-lt"/>
                <a:cs typeface="Times New Roman" panose="02020603050405020304" pitchFamily="18" charset="0"/>
              </a:rPr>
              <a:t>The COVID-19-associated Death Toll</a:t>
            </a:r>
            <a:endParaRPr lang="ru-RU" sz="3200" b="1" dirty="0">
              <a:latin typeface="+mn-lt"/>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FFD5502E-FD52-409E-B95D-5D3FB8A4E0CF}"/>
              </a:ext>
            </a:extLst>
          </p:cNvPr>
          <p:cNvSpPr/>
          <p:nvPr/>
        </p:nvSpPr>
        <p:spPr>
          <a:xfrm>
            <a:off x="1266602" y="2345262"/>
            <a:ext cx="10702903" cy="584775"/>
          </a:xfrm>
          <a:prstGeom prst="rect">
            <a:avLst/>
          </a:prstGeom>
        </p:spPr>
        <p:txBody>
          <a:bodyPr wrap="square">
            <a:spAutoFit/>
          </a:bodyPr>
          <a:lstStyle/>
          <a:p>
            <a:r>
              <a:rPr lang="en-US" sz="3200" b="1" dirty="0">
                <a:latin typeface="+mn-lt"/>
                <a:cs typeface="Times New Roman" panose="02020603050405020304" pitchFamily="18" charset="0"/>
              </a:rPr>
              <a:t>The Number of New Identified COVID-19 Cases</a:t>
            </a:r>
            <a:endParaRPr lang="ru-RU" sz="3200" b="1" dirty="0">
              <a:latin typeface="+mn-lt"/>
            </a:endParaRPr>
          </a:p>
        </p:txBody>
      </p:sp>
      <p:sp>
        <p:nvSpPr>
          <p:cNvPr id="15" name="Прямоугольник 14">
            <a:extLst>
              <a:ext uri="{FF2B5EF4-FFF2-40B4-BE49-F238E27FC236}">
                <a16:creationId xmlns:a16="http://schemas.microsoft.com/office/drawing/2014/main" id="{CA46135F-80C6-4822-8AFC-0A0BC435F462}"/>
              </a:ext>
            </a:extLst>
          </p:cNvPr>
          <p:cNvSpPr/>
          <p:nvPr/>
        </p:nvSpPr>
        <p:spPr>
          <a:xfrm>
            <a:off x="12584993" y="7420182"/>
            <a:ext cx="10702903" cy="584775"/>
          </a:xfrm>
          <a:prstGeom prst="rect">
            <a:avLst/>
          </a:prstGeom>
        </p:spPr>
        <p:txBody>
          <a:bodyPr wrap="square">
            <a:spAutoFit/>
          </a:bodyPr>
          <a:lstStyle/>
          <a:p>
            <a:r>
              <a:rPr lang="en-US" sz="3200" b="1" dirty="0">
                <a:latin typeface="+mn-lt"/>
                <a:cs typeface="Times New Roman" panose="02020603050405020304" pitchFamily="18" charset="0"/>
              </a:rPr>
              <a:t>Total Confirmed COVID-19 Cases</a:t>
            </a:r>
            <a:endParaRPr lang="ru-RU" sz="3200" b="1" dirty="0">
              <a:latin typeface="+mn-lt"/>
              <a:cs typeface="Times New Roman" panose="02020603050405020304" pitchFamily="18" charset="0"/>
            </a:endParaRPr>
          </a:p>
        </p:txBody>
      </p:sp>
      <p:pic>
        <p:nvPicPr>
          <p:cNvPr id="7" name="Рисунок 6">
            <a:extLst>
              <a:ext uri="{FF2B5EF4-FFF2-40B4-BE49-F238E27FC236}">
                <a16:creationId xmlns:a16="http://schemas.microsoft.com/office/drawing/2014/main" id="{81051D43-94EA-4FC5-A6DA-6A6B6C7F21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8616" y="2813950"/>
            <a:ext cx="9698493" cy="4525964"/>
          </a:xfrm>
          <a:prstGeom prst="rect">
            <a:avLst/>
          </a:prstGeom>
        </p:spPr>
      </p:pic>
      <p:pic>
        <p:nvPicPr>
          <p:cNvPr id="9" name="Рисунок 8">
            <a:extLst>
              <a:ext uri="{FF2B5EF4-FFF2-40B4-BE49-F238E27FC236}">
                <a16:creationId xmlns:a16="http://schemas.microsoft.com/office/drawing/2014/main" id="{CF4406FC-6CFF-4D95-BA5C-6F75675167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2639" y="8090847"/>
            <a:ext cx="10291181" cy="4802551"/>
          </a:xfrm>
          <a:prstGeom prst="rect">
            <a:avLst/>
          </a:prstGeom>
        </p:spPr>
      </p:pic>
      <p:pic>
        <p:nvPicPr>
          <p:cNvPr id="19" name="Рисунок 18">
            <a:extLst>
              <a:ext uri="{FF2B5EF4-FFF2-40B4-BE49-F238E27FC236}">
                <a16:creationId xmlns:a16="http://schemas.microsoft.com/office/drawing/2014/main" id="{5F072E94-A806-4FEB-9875-1625726EDD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56891" y="2826331"/>
            <a:ext cx="9698493" cy="4525963"/>
          </a:xfrm>
          <a:prstGeom prst="rect">
            <a:avLst/>
          </a:prstGeom>
        </p:spPr>
      </p:pic>
      <p:pic>
        <p:nvPicPr>
          <p:cNvPr id="21" name="Рисунок 20">
            <a:extLst>
              <a:ext uri="{FF2B5EF4-FFF2-40B4-BE49-F238E27FC236}">
                <a16:creationId xmlns:a16="http://schemas.microsoft.com/office/drawing/2014/main" id="{DA1B59F3-152E-4FC1-909B-6077299478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32606" y="8004957"/>
            <a:ext cx="10596254" cy="4944919"/>
          </a:xfrm>
          <a:prstGeom prst="rect">
            <a:avLst/>
          </a:prstGeom>
        </p:spPr>
      </p:pic>
    </p:spTree>
    <p:extLst>
      <p:ext uri="{BB962C8B-B14F-4D97-AF65-F5344CB8AC3E}">
        <p14:creationId xmlns:p14="http://schemas.microsoft.com/office/powerpoint/2010/main" val="28085718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II. Social Rating</a:t>
            </a:r>
            <a:endParaRPr lang="ru-RU" sz="5400" dirty="0"/>
          </a:p>
        </p:txBody>
      </p:sp>
      <p:sp>
        <p:nvSpPr>
          <p:cNvPr id="8" name="Прямоугольник 7">
            <a:extLst>
              <a:ext uri="{FF2B5EF4-FFF2-40B4-BE49-F238E27FC236}">
                <a16:creationId xmlns:a16="http://schemas.microsoft.com/office/drawing/2014/main" id="{5891A8A1-78A5-4916-A3EF-86282FD15288}"/>
              </a:ext>
            </a:extLst>
          </p:cNvPr>
          <p:cNvSpPr/>
          <p:nvPr/>
        </p:nvSpPr>
        <p:spPr>
          <a:xfrm>
            <a:off x="12264008" y="2195751"/>
            <a:ext cx="11192372" cy="738664"/>
          </a:xfrm>
          <a:prstGeom prst="rect">
            <a:avLst/>
          </a:prstGeom>
        </p:spPr>
        <p:txBody>
          <a:bodyPr wrap="square">
            <a:spAutoFit/>
          </a:bodyPr>
          <a:lstStyle/>
          <a:p>
            <a:r>
              <a:rPr lang="en-US" sz="4200" b="1" dirty="0">
                <a:latin typeface="+mn-lt"/>
                <a:cs typeface="Times New Roman" panose="02020603050405020304" pitchFamily="18" charset="0"/>
              </a:rPr>
              <a:t>Composite Social Rating</a:t>
            </a:r>
            <a:endParaRPr lang="ru-RU" sz="4200" b="1" dirty="0">
              <a:latin typeface="+mn-lt"/>
            </a:endParaRPr>
          </a:p>
        </p:txBody>
      </p:sp>
      <p:sp>
        <p:nvSpPr>
          <p:cNvPr id="10" name="TextBox 9">
            <a:extLst>
              <a:ext uri="{FF2B5EF4-FFF2-40B4-BE49-F238E27FC236}">
                <a16:creationId xmlns:a16="http://schemas.microsoft.com/office/drawing/2014/main" id="{F3A57E7D-732C-4696-9255-6D770A942A51}"/>
              </a:ext>
            </a:extLst>
          </p:cNvPr>
          <p:cNvSpPr txBox="1"/>
          <p:nvPr/>
        </p:nvSpPr>
        <p:spPr>
          <a:xfrm>
            <a:off x="886744" y="13010554"/>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1800" i="1" dirty="0">
                <a:latin typeface="+mn-lt"/>
              </a:rPr>
              <a:t>Source</a:t>
            </a:r>
            <a:r>
              <a:rPr lang="ru-RU" sz="1800" i="1" dirty="0">
                <a:latin typeface="+mn-lt"/>
              </a:rPr>
              <a:t>: </a:t>
            </a:r>
            <a:r>
              <a:rPr lang="en-US" sz="1800" i="1" dirty="0">
                <a:latin typeface="+mn-lt"/>
              </a:rPr>
              <a:t>estimates by HSE University</a:t>
            </a:r>
            <a:r>
              <a:rPr lang="ru-RU" sz="1800" i="1" dirty="0">
                <a:latin typeface="+mn-lt"/>
              </a:rPr>
              <a:t> </a:t>
            </a:r>
          </a:p>
        </p:txBody>
      </p:sp>
      <p:sp>
        <p:nvSpPr>
          <p:cNvPr id="2" name="Прямоугольник 1"/>
          <p:cNvSpPr/>
          <p:nvPr/>
        </p:nvSpPr>
        <p:spPr>
          <a:xfrm>
            <a:off x="905794" y="2609528"/>
            <a:ext cx="12192000" cy="8494633"/>
          </a:xfrm>
          <a:prstGeom prst="rect">
            <a:avLst/>
          </a:prstGeom>
        </p:spPr>
        <p:txBody>
          <a:bodyPr>
            <a:spAutoFit/>
          </a:bodyPr>
          <a:lstStyle/>
          <a:p>
            <a:pPr marL="342900" lvl="0" indent="-342900" algn="just">
              <a:buFont typeface="Arial" panose="020B0604020202020204" pitchFamily="34" charset="0"/>
              <a:buChar char="•"/>
            </a:pPr>
            <a:r>
              <a:rPr lang="en-US" sz="2600" dirty="0">
                <a:latin typeface="Arial Narrow"/>
                <a:ea typeface="Calibri" panose="020F0502020204030204" pitchFamily="34" charset="0"/>
                <a:cs typeface="Times New Roman" panose="02020603050405020304" pitchFamily="18" charset="0"/>
              </a:rPr>
              <a:t>The social rating leaders are: Germany (91 points), Sweden (91 points), Belgium (86 and Australia (86 points). The outsiders in this list are: Morocco (10 points), Iraq (18 points) and Peru (26 points). Russia placed </a:t>
            </a:r>
            <a:r>
              <a:rPr lang="en-US" sz="2600" b="1" u="sng" dirty="0">
                <a:latin typeface="Arial Narrow"/>
                <a:ea typeface="Calibri" panose="020F0502020204030204" pitchFamily="34" charset="0"/>
                <a:cs typeface="Times New Roman" panose="02020603050405020304" pitchFamily="18" charset="0"/>
              </a:rPr>
              <a:t>18</a:t>
            </a:r>
            <a:r>
              <a:rPr lang="en-US" sz="2600" b="1" u="sng" baseline="30000" dirty="0">
                <a:latin typeface="Arial Narrow"/>
                <a:ea typeface="Calibri" panose="020F0502020204030204" pitchFamily="34" charset="0"/>
                <a:cs typeface="Times New Roman" panose="02020603050405020304" pitchFamily="18" charset="0"/>
              </a:rPr>
              <a:t>th</a:t>
            </a:r>
            <a:r>
              <a:rPr lang="en-US" sz="2600" dirty="0">
                <a:latin typeface="Arial Narrow"/>
                <a:ea typeface="Calibri" panose="020F0502020204030204" pitchFamily="34" charset="0"/>
                <a:cs typeface="Times New Roman" panose="02020603050405020304" pitchFamily="18" charset="0"/>
              </a:rPr>
              <a:t> with 75 points. </a:t>
            </a:r>
          </a:p>
          <a:p>
            <a:pPr marL="342900" lvl="0" indent="-342900" algn="just">
              <a:buFont typeface="Arial" panose="020B0604020202020204" pitchFamily="34" charset="0"/>
              <a:buChar char="•"/>
            </a:pPr>
            <a:r>
              <a:rPr lang="en-US" sz="2600" dirty="0">
                <a:latin typeface="Arial Narrow"/>
                <a:ea typeface="Calibri" panose="020F0502020204030204" pitchFamily="34" charset="0"/>
                <a:cs typeface="Times New Roman" panose="02020603050405020304" pitchFamily="18" charset="0"/>
              </a:rPr>
              <a:t>The composite rating for economy is calculated for 48 countries, relying on 3 separate components: </a:t>
            </a:r>
          </a:p>
          <a:p>
            <a:pPr marL="457200" lvl="1" indent="0" algn="just"/>
            <a:r>
              <a:rPr lang="en-US" sz="2600" dirty="0">
                <a:latin typeface="Arial Narrow"/>
                <a:ea typeface="Calibri" panose="020F0502020204030204" pitchFamily="34" charset="0"/>
                <a:cs typeface="Times New Roman" panose="02020603050405020304" pitchFamily="18" charset="0"/>
              </a:rPr>
              <a:t>(1) </a:t>
            </a:r>
            <a:r>
              <a:rPr lang="en-US" sz="2600" i="1" dirty="0">
                <a:latin typeface="Arial Narrow"/>
                <a:ea typeface="Calibri" panose="020F0502020204030204" pitchFamily="34" charset="0"/>
                <a:cs typeface="Times New Roman" panose="02020603050405020304" pitchFamily="18" charset="0"/>
              </a:rPr>
              <a:t>changes in employment </a:t>
            </a:r>
            <a:r>
              <a:rPr lang="en-US" sz="2600" dirty="0">
                <a:latin typeface="Arial Narrow"/>
                <a:ea typeface="Calibri" panose="020F0502020204030204" pitchFamily="34" charset="0"/>
                <a:cs typeface="Times New Roman" panose="02020603050405020304" pitchFamily="18" charset="0"/>
              </a:rPr>
              <a:t>shows how effective the state’s and business sector’s efforts were to stabilize the job market; </a:t>
            </a:r>
          </a:p>
          <a:p>
            <a:pPr marL="457200" lvl="1" indent="0" algn="just"/>
            <a:r>
              <a:rPr lang="ru-RU" sz="2600" dirty="0">
                <a:latin typeface="Arial Narrow"/>
                <a:ea typeface="Calibri" panose="020F0502020204030204" pitchFamily="34" charset="0"/>
                <a:cs typeface="Times New Roman" panose="02020603050405020304" pitchFamily="18" charset="0"/>
              </a:rPr>
              <a:t>(</a:t>
            </a:r>
            <a:r>
              <a:rPr lang="en-US" sz="2600" dirty="0">
                <a:latin typeface="Arial Narrow"/>
                <a:ea typeface="Calibri" panose="020F0502020204030204" pitchFamily="34" charset="0"/>
                <a:cs typeface="Times New Roman" panose="02020603050405020304" pitchFamily="18" charset="0"/>
              </a:rPr>
              <a:t>2</a:t>
            </a:r>
            <a:r>
              <a:rPr lang="ru-RU" sz="2600" dirty="0">
                <a:latin typeface="Arial Narrow"/>
                <a:ea typeface="Calibri" panose="020F0502020204030204" pitchFamily="34" charset="0"/>
                <a:cs typeface="Times New Roman" panose="02020603050405020304" pitchFamily="18" charset="0"/>
              </a:rPr>
              <a:t>) </a:t>
            </a:r>
            <a:r>
              <a:rPr lang="en-US" sz="2600" i="1" dirty="0">
                <a:latin typeface="Arial Narrow"/>
                <a:ea typeface="Calibri" panose="020F0502020204030204" pitchFamily="34" charset="0"/>
                <a:cs typeface="Times New Roman" panose="02020603050405020304" pitchFamily="18" charset="0"/>
              </a:rPr>
              <a:t>changes in retail sales </a:t>
            </a:r>
            <a:r>
              <a:rPr lang="en-US" sz="2600" dirty="0">
                <a:latin typeface="Arial Narrow"/>
                <a:ea typeface="Calibri" panose="020F0502020204030204" pitchFamily="34" charset="0"/>
                <a:cs typeface="Times New Roman" panose="02020603050405020304" pitchFamily="18" charset="0"/>
              </a:rPr>
              <a:t>shows changes in consumer </a:t>
            </a:r>
            <a:r>
              <a:rPr lang="en-US" sz="2600" dirty="0" err="1">
                <a:latin typeface="Arial Narrow"/>
                <a:ea typeface="Calibri" panose="020F0502020204030204" pitchFamily="34" charset="0"/>
                <a:cs typeface="Times New Roman" panose="02020603050405020304" pitchFamily="18" charset="0"/>
              </a:rPr>
              <a:t>behaviour</a:t>
            </a:r>
            <a:r>
              <a:rPr lang="en-US" sz="2600" dirty="0">
                <a:latin typeface="Arial Narrow"/>
                <a:ea typeface="Calibri" panose="020F0502020204030204" pitchFamily="34" charset="0"/>
                <a:cs typeface="Times New Roman" panose="02020603050405020304" pitchFamily="18" charset="0"/>
              </a:rPr>
              <a:t> during the pandemic and indirectly indicates changes in incomes; </a:t>
            </a:r>
          </a:p>
          <a:p>
            <a:pPr marL="457200" lvl="1" indent="0" algn="just"/>
            <a:r>
              <a:rPr lang="ru-RU" sz="2600" dirty="0">
                <a:latin typeface="Arial Narrow"/>
                <a:ea typeface="Calibri" panose="020F0502020204030204" pitchFamily="34" charset="0"/>
                <a:cs typeface="Times New Roman" panose="02020603050405020304" pitchFamily="18" charset="0"/>
              </a:rPr>
              <a:t>(</a:t>
            </a:r>
            <a:r>
              <a:rPr lang="en-US" sz="2600" dirty="0">
                <a:latin typeface="Arial Narrow"/>
                <a:ea typeface="Calibri" panose="020F0502020204030204" pitchFamily="34" charset="0"/>
                <a:cs typeface="Times New Roman" panose="02020603050405020304" pitchFamily="18" charset="0"/>
              </a:rPr>
              <a:t>3</a:t>
            </a:r>
            <a:r>
              <a:rPr lang="ru-RU" sz="2600" i="1" dirty="0">
                <a:latin typeface="Arial Narrow"/>
                <a:ea typeface="Calibri" panose="020F0502020204030204" pitchFamily="34" charset="0"/>
                <a:cs typeface="Times New Roman" panose="02020603050405020304" pitchFamily="18" charset="0"/>
              </a:rPr>
              <a:t>) с</a:t>
            </a:r>
            <a:r>
              <a:rPr lang="en-US" sz="2600" i="1" dirty="0" err="1">
                <a:latin typeface="Arial Narrow"/>
                <a:ea typeface="Calibri" panose="020F0502020204030204" pitchFamily="34" charset="0"/>
                <a:cs typeface="Times New Roman" panose="02020603050405020304" pitchFamily="18" charset="0"/>
              </a:rPr>
              <a:t>hanges</a:t>
            </a:r>
            <a:r>
              <a:rPr lang="en-US" sz="2600" i="1" dirty="0">
                <a:latin typeface="Arial Narrow"/>
                <a:ea typeface="Calibri" panose="020F0502020204030204" pitchFamily="34" charset="0"/>
                <a:cs typeface="Times New Roman" panose="02020603050405020304" pitchFamily="18" charset="0"/>
              </a:rPr>
              <a:t> in prices for medication </a:t>
            </a:r>
            <a:r>
              <a:rPr lang="en-US" sz="2600" dirty="0">
                <a:latin typeface="Arial Narrow"/>
                <a:ea typeface="Calibri" panose="020F0502020204030204" pitchFamily="34" charset="0"/>
                <a:cs typeface="Times New Roman" panose="02020603050405020304" pitchFamily="18" charset="0"/>
              </a:rPr>
              <a:t>shows affordability of pharmaceutical products; </a:t>
            </a:r>
          </a:p>
          <a:p>
            <a:pPr marL="457200" lvl="1" indent="0" algn="just"/>
            <a:r>
              <a:rPr lang="ru-RU" sz="2600" dirty="0">
                <a:latin typeface="Arial Narrow"/>
                <a:ea typeface="Calibri" panose="020F0502020204030204" pitchFamily="34" charset="0"/>
                <a:cs typeface="Times New Roman" panose="02020603050405020304" pitchFamily="18" charset="0"/>
              </a:rPr>
              <a:t>(4) </a:t>
            </a:r>
            <a:r>
              <a:rPr lang="en-US" sz="2600" dirty="0">
                <a:latin typeface="Arial Narrow"/>
                <a:ea typeface="Calibri" panose="020F0502020204030204" pitchFamily="34" charset="0"/>
                <a:cs typeface="Times New Roman" panose="02020603050405020304" pitchFamily="18" charset="0"/>
              </a:rPr>
              <a:t>stability of the educational system is an</a:t>
            </a:r>
            <a:r>
              <a:rPr lang="ru-RU" sz="2600" dirty="0">
                <a:latin typeface="Arial Narrow"/>
                <a:ea typeface="Calibri" panose="020F0502020204030204" pitchFamily="34" charset="0"/>
                <a:cs typeface="Times New Roman" panose="02020603050405020304" pitchFamily="18" charset="0"/>
              </a:rPr>
              <a:t> </a:t>
            </a:r>
            <a:r>
              <a:rPr lang="en-US" sz="2600" dirty="0">
                <a:latin typeface="Arial Narrow"/>
                <a:ea typeface="Calibri" panose="020F0502020204030204" pitchFamily="34" charset="0"/>
                <a:cs typeface="Times New Roman" panose="02020603050405020304" pitchFamily="18" charset="0"/>
              </a:rPr>
              <a:t>aggregate figure, indicating the adaptation of national systems of schooling and higher education during the pandemic period; </a:t>
            </a:r>
          </a:p>
          <a:p>
            <a:pPr marL="457200" lvl="1" indent="0" algn="just"/>
            <a:endParaRPr lang="en-US" sz="2600" dirty="0">
              <a:latin typeface="Arial Narrow"/>
              <a:ea typeface="Calibri" panose="020F0502020204030204" pitchFamily="34" charset="0"/>
              <a:cs typeface="Times New Roman" panose="02020603050405020304" pitchFamily="18" charset="0"/>
            </a:endParaRPr>
          </a:p>
          <a:p>
            <a:pPr marL="457200" lvl="1" indent="0" algn="just"/>
            <a:r>
              <a:rPr lang="en-US" sz="2600" dirty="0">
                <a:latin typeface="Arial Narrow"/>
                <a:ea typeface="Calibri" panose="020F0502020204030204" pitchFamily="34" charset="0"/>
                <a:cs typeface="Times New Roman" panose="02020603050405020304" pitchFamily="18" charset="0"/>
              </a:rPr>
              <a:t>Heightened weight</a:t>
            </a:r>
            <a:r>
              <a:rPr lang="ru-RU" sz="2600" dirty="0">
                <a:latin typeface="Arial Narrow"/>
                <a:ea typeface="Calibri" panose="020F0502020204030204" pitchFamily="34" charset="0"/>
                <a:cs typeface="Times New Roman" panose="02020603050405020304" pitchFamily="18" charset="0"/>
              </a:rPr>
              <a:t> – 50% – </a:t>
            </a:r>
            <a:r>
              <a:rPr lang="en-US" sz="2600" dirty="0">
                <a:latin typeface="Arial Narrow"/>
                <a:ea typeface="Calibri" panose="020F0502020204030204" pitchFamily="34" charset="0"/>
                <a:cs typeface="Times New Roman" panose="02020603050405020304" pitchFamily="18" charset="0"/>
              </a:rPr>
              <a:t>is assigned to the employment indicator, as the situation on the job market has the biggest impact on the social situation.</a:t>
            </a:r>
          </a:p>
          <a:p>
            <a:pPr marL="457200" lvl="1" indent="0" algn="just"/>
            <a:r>
              <a:rPr lang="en-US" sz="2600" dirty="0">
                <a:latin typeface="Arial Narrow"/>
                <a:ea typeface="Calibri" panose="020F0502020204030204" pitchFamily="34" charset="0"/>
                <a:cs typeface="Times New Roman" panose="02020603050405020304" pitchFamily="18" charset="0"/>
              </a:rPr>
              <a:t>The retail sales indicator and that for the education system have a weight of 20% each; medication prices – 10%. Changes in employment and retail sales are estimated excluding seasonal factors. </a:t>
            </a:r>
            <a:endParaRPr lang="ru-RU" sz="2600" dirty="0">
              <a:latin typeface="Arial Narrow"/>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en-US" sz="2600" dirty="0">
                <a:latin typeface="Arial Narrow"/>
                <a:ea typeface="Calibri" panose="020F0502020204030204" pitchFamily="34" charset="0"/>
                <a:cs typeface="Times New Roman" panose="02020603050405020304" pitchFamily="18" charset="0"/>
              </a:rPr>
              <a:t>If the data for a particular indicator relating to a given country is not available, the indicators for this country shall be ‘re-weighted’, with their relative structure maintained. </a:t>
            </a:r>
          </a:p>
          <a:p>
            <a:pPr marL="342900" lvl="0" indent="-342900" algn="just">
              <a:buFont typeface="Arial" panose="020B0604020202020204" pitchFamily="34" charset="0"/>
              <a:buChar char="•"/>
            </a:pPr>
            <a:r>
              <a:rPr lang="en-US" sz="2600" dirty="0">
                <a:latin typeface="Arial Narrow"/>
                <a:ea typeface="Calibri" panose="020F0502020204030204" pitchFamily="34" charset="0"/>
                <a:cs typeface="Times New Roman" panose="02020603050405020304" pitchFamily="18" charset="0"/>
              </a:rPr>
              <a:t>Data sources for each indicator are provided on the slides for each respective indicator. </a:t>
            </a:r>
          </a:p>
        </p:txBody>
      </p:sp>
      <p:sp>
        <p:nvSpPr>
          <p:cNvPr id="3" name="Номер слайда 2">
            <a:extLst>
              <a:ext uri="{FF2B5EF4-FFF2-40B4-BE49-F238E27FC236}">
                <a16:creationId xmlns:a16="http://schemas.microsoft.com/office/drawing/2014/main" id="{F21D1837-1988-405A-A90D-CBED00B9624D}"/>
              </a:ext>
            </a:extLst>
          </p:cNvPr>
          <p:cNvSpPr>
            <a:spLocks noGrp="1"/>
          </p:cNvSpPr>
          <p:nvPr>
            <p:ph type="sldNum" sz="quarter" idx="2"/>
          </p:nvPr>
        </p:nvSpPr>
        <p:spPr/>
        <p:txBody>
          <a:bodyPr/>
          <a:lstStyle/>
          <a:p>
            <a:fld id="{86CB4B4D-7CA3-9044-876B-883B54F8677D}" type="slidenum">
              <a:rPr lang="ru-RU" smtClean="0"/>
              <a:t>19</a:t>
            </a:fld>
            <a:endParaRPr lang="ru-RU"/>
          </a:p>
        </p:txBody>
      </p:sp>
      <p:pic>
        <p:nvPicPr>
          <p:cNvPr id="5" name="Рисунок 4">
            <a:extLst>
              <a:ext uri="{FF2B5EF4-FFF2-40B4-BE49-F238E27FC236}">
                <a16:creationId xmlns:a16="http://schemas.microsoft.com/office/drawing/2014/main" id="{4448FBA3-8B28-4689-8A11-46FE5AF22C05}"/>
              </a:ext>
            </a:extLst>
          </p:cNvPr>
          <p:cNvPicPr>
            <a:picLocks noChangeAspect="1"/>
          </p:cNvPicPr>
          <p:nvPr/>
        </p:nvPicPr>
        <p:blipFill>
          <a:blip r:embed="rId4"/>
          <a:stretch>
            <a:fillRect/>
          </a:stretch>
        </p:blipFill>
        <p:spPr>
          <a:xfrm>
            <a:off x="13416136" y="2791811"/>
            <a:ext cx="9334751" cy="10505326"/>
          </a:xfrm>
          <a:prstGeom prst="rect">
            <a:avLst/>
          </a:prstGeom>
        </p:spPr>
      </p:pic>
    </p:spTree>
    <p:extLst>
      <p:ext uri="{BB962C8B-B14F-4D97-AF65-F5344CB8AC3E}">
        <p14:creationId xmlns:p14="http://schemas.microsoft.com/office/powerpoint/2010/main" val="13639928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Key Results</a:t>
            </a:r>
            <a:endParaRPr lang="ru-RU" sz="5400" dirty="0"/>
          </a:p>
        </p:txBody>
      </p:sp>
      <p:sp>
        <p:nvSpPr>
          <p:cNvPr id="2" name="Номер слайда 1"/>
          <p:cNvSpPr>
            <a:spLocks noGrp="1"/>
          </p:cNvSpPr>
          <p:nvPr>
            <p:ph type="sldNum" sz="quarter" idx="2"/>
          </p:nvPr>
        </p:nvSpPr>
        <p:spPr/>
        <p:txBody>
          <a:bodyPr/>
          <a:lstStyle/>
          <a:p>
            <a:fld id="{86CB4B4D-7CA3-9044-876B-883B54F8677D}" type="slidenum">
              <a:rPr lang="ru-RU" smtClean="0"/>
              <a:t>2</a:t>
            </a:fld>
            <a:endParaRPr lang="ru-RU"/>
          </a:p>
        </p:txBody>
      </p:sp>
      <p:sp>
        <p:nvSpPr>
          <p:cNvPr id="10" name="Прямоугольник 9">
            <a:extLst>
              <a:ext uri="{FF2B5EF4-FFF2-40B4-BE49-F238E27FC236}">
                <a16:creationId xmlns:a16="http://schemas.microsoft.com/office/drawing/2014/main" id="{2F0305BF-327F-45AF-90E3-424266AF9830}"/>
              </a:ext>
            </a:extLst>
          </p:cNvPr>
          <p:cNvSpPr/>
          <p:nvPr/>
        </p:nvSpPr>
        <p:spPr>
          <a:xfrm>
            <a:off x="1182627" y="3534519"/>
            <a:ext cx="21506373" cy="6555641"/>
          </a:xfrm>
          <a:prstGeom prst="rect">
            <a:avLst/>
          </a:prstGeom>
        </p:spPr>
        <p:txBody>
          <a:bodyPr wrap="square">
            <a:spAutoFit/>
          </a:bodyPr>
          <a:lstStyle/>
          <a:p>
            <a:pPr lvl="1" indent="0" algn="just">
              <a:spcBef>
                <a:spcPts val="600"/>
              </a:spcBef>
            </a:pPr>
            <a:r>
              <a:rPr lang="en-US" sz="3600" b="1" dirty="0">
                <a:latin typeface="+mn-lt"/>
                <a:ea typeface="Calibri" panose="020F0502020204030204" pitchFamily="34" charset="0"/>
                <a:cs typeface="Times New Roman" panose="02020603050405020304" pitchFamily="18" charset="0"/>
              </a:rPr>
              <a:t>The research objective </a:t>
            </a:r>
            <a:r>
              <a:rPr lang="en-US" sz="3600" dirty="0">
                <a:latin typeface="+mn-lt"/>
                <a:ea typeface="Calibri" panose="020F0502020204030204" pitchFamily="34" charset="0"/>
                <a:cs typeface="Times New Roman" panose="02020603050405020304" pitchFamily="18" charset="0"/>
              </a:rPr>
              <a:t>is</a:t>
            </a:r>
            <a:r>
              <a:rPr lang="en-US" sz="3600" b="1" dirty="0">
                <a:latin typeface="+mn-lt"/>
                <a:ea typeface="Calibri" panose="020F0502020204030204" pitchFamily="34" charset="0"/>
                <a:cs typeface="Times New Roman" panose="02020603050405020304" pitchFamily="18" charset="0"/>
              </a:rPr>
              <a:t> </a:t>
            </a:r>
            <a:r>
              <a:rPr lang="en-US" sz="3600" dirty="0">
                <a:latin typeface="+mn-lt"/>
                <a:ea typeface="Calibri" panose="020F0502020204030204" pitchFamily="34" charset="0"/>
                <a:cs typeface="Times New Roman" panose="02020603050405020304" pitchFamily="18" charset="0"/>
              </a:rPr>
              <a:t>to rank countries in terms of the efficiency of their response to the COVID-19 pandemic. </a:t>
            </a:r>
            <a:endParaRPr lang="ru-RU" sz="3600" dirty="0">
              <a:latin typeface="+mn-lt"/>
              <a:ea typeface="Calibri" panose="020F0502020204030204" pitchFamily="34" charset="0"/>
              <a:cs typeface="Times New Roman" panose="02020603050405020304" pitchFamily="18" charset="0"/>
            </a:endParaRPr>
          </a:p>
          <a:p>
            <a:pPr lvl="1" indent="0" algn="just">
              <a:spcBef>
                <a:spcPts val="600"/>
              </a:spcBef>
            </a:pPr>
            <a:r>
              <a:rPr lang="en-US" sz="3600" b="1" dirty="0">
                <a:latin typeface="+mn-lt"/>
                <a:ea typeface="Calibri" panose="020F0502020204030204" pitchFamily="34" charset="0"/>
                <a:cs typeface="Times New Roman" panose="02020603050405020304" pitchFamily="18" charset="0"/>
              </a:rPr>
              <a:t>Methodology </a:t>
            </a:r>
            <a:r>
              <a:rPr lang="en-US" sz="3600" dirty="0">
                <a:latin typeface="+mn-lt"/>
                <a:ea typeface="Calibri" panose="020F0502020204030204" pitchFamily="34" charset="0"/>
                <a:cs typeface="Times New Roman" panose="02020603050405020304" pitchFamily="18" charset="0"/>
              </a:rPr>
              <a:t>considers the following three dimensions: I.</a:t>
            </a:r>
            <a:r>
              <a:rPr lang="ru-RU" sz="3600" dirty="0">
                <a:latin typeface="+mn-lt"/>
                <a:ea typeface="Calibri" panose="020F0502020204030204" pitchFamily="34" charset="0"/>
                <a:cs typeface="Times New Roman" panose="02020603050405020304" pitchFamily="18" charset="0"/>
              </a:rPr>
              <a:t> </a:t>
            </a:r>
            <a:r>
              <a:rPr lang="en-US" sz="3600" u="sng" dirty="0">
                <a:latin typeface="+mn-lt"/>
                <a:ea typeface="Calibri" panose="020F0502020204030204" pitchFamily="34" charset="0"/>
                <a:cs typeface="Times New Roman" panose="02020603050405020304" pitchFamily="18" charset="0"/>
              </a:rPr>
              <a:t>healthcare</a:t>
            </a:r>
            <a:r>
              <a:rPr lang="en-US" sz="3600" dirty="0">
                <a:latin typeface="+mn-lt"/>
                <a:ea typeface="Calibri" panose="020F0502020204030204" pitchFamily="34" charset="0"/>
                <a:cs typeface="Times New Roman" panose="02020603050405020304" pitchFamily="18" charset="0"/>
              </a:rPr>
              <a:t>, i.e., results of healthcare systems in place and efforts to save lives;</a:t>
            </a:r>
            <a:r>
              <a:rPr lang="ru-RU" sz="3600" dirty="0">
                <a:latin typeface="+mn-lt"/>
                <a:ea typeface="Calibri" panose="020F0502020204030204" pitchFamily="34" charset="0"/>
                <a:cs typeface="Times New Roman" panose="02020603050405020304" pitchFamily="18" charset="0"/>
              </a:rPr>
              <a:t> </a:t>
            </a:r>
            <a:r>
              <a:rPr lang="en-US" sz="3600" dirty="0">
                <a:latin typeface="+mn-lt"/>
                <a:ea typeface="Calibri" panose="020F0502020204030204" pitchFamily="34" charset="0"/>
                <a:cs typeface="Times New Roman" panose="02020603050405020304" pitchFamily="18" charset="0"/>
              </a:rPr>
              <a:t>II.</a:t>
            </a:r>
            <a:r>
              <a:rPr lang="ru-RU" sz="3600" dirty="0">
                <a:latin typeface="+mn-lt"/>
                <a:ea typeface="Calibri" panose="020F0502020204030204" pitchFamily="34" charset="0"/>
                <a:cs typeface="Times New Roman" panose="02020603050405020304" pitchFamily="18" charset="0"/>
              </a:rPr>
              <a:t> </a:t>
            </a:r>
            <a:r>
              <a:rPr lang="en-US" sz="3600" u="sng" dirty="0">
                <a:latin typeface="+mn-lt"/>
                <a:ea typeface="Calibri" panose="020F0502020204030204" pitchFamily="34" charset="0"/>
                <a:cs typeface="Times New Roman" panose="02020603050405020304" pitchFamily="18" charset="0"/>
              </a:rPr>
              <a:t>social</a:t>
            </a:r>
            <a:r>
              <a:rPr lang="en-US" sz="3600" dirty="0">
                <a:latin typeface="+mn-lt"/>
                <a:ea typeface="Calibri" panose="020F0502020204030204" pitchFamily="34" charset="0"/>
                <a:cs typeface="Times New Roman" panose="02020603050405020304" pitchFamily="18" charset="0"/>
              </a:rPr>
              <a:t>,</a:t>
            </a:r>
            <a:r>
              <a:rPr lang="ru-RU" sz="3600" dirty="0">
                <a:latin typeface="+mn-lt"/>
                <a:ea typeface="Calibri" panose="020F0502020204030204" pitchFamily="34" charset="0"/>
                <a:cs typeface="Times New Roman" panose="02020603050405020304" pitchFamily="18" charset="0"/>
              </a:rPr>
              <a:t> </a:t>
            </a:r>
            <a:r>
              <a:rPr lang="en-US" sz="3600" dirty="0">
                <a:latin typeface="+mn-lt"/>
                <a:ea typeface="Calibri" panose="020F0502020204030204" pitchFamily="34" charset="0"/>
                <a:cs typeface="Times New Roman" panose="02020603050405020304" pitchFamily="18" charset="0"/>
              </a:rPr>
              <a:t>i.e., supporting incomes and maintaining jobs;</a:t>
            </a:r>
            <a:r>
              <a:rPr lang="ru-RU" sz="3600" dirty="0">
                <a:latin typeface="+mn-lt"/>
                <a:ea typeface="Calibri" panose="020F0502020204030204" pitchFamily="34" charset="0"/>
                <a:cs typeface="Times New Roman" panose="02020603050405020304" pitchFamily="18" charset="0"/>
              </a:rPr>
              <a:t> </a:t>
            </a:r>
            <a:r>
              <a:rPr lang="en-US" sz="3600" dirty="0">
                <a:latin typeface="+mn-lt"/>
                <a:ea typeface="Calibri" panose="020F0502020204030204" pitchFamily="34" charset="0"/>
                <a:cs typeface="Times New Roman" panose="02020603050405020304" pitchFamily="18" charset="0"/>
              </a:rPr>
              <a:t>III.</a:t>
            </a:r>
            <a:r>
              <a:rPr lang="ru-RU" sz="3600" dirty="0">
                <a:latin typeface="+mn-lt"/>
                <a:ea typeface="Calibri" panose="020F0502020204030204" pitchFamily="34" charset="0"/>
                <a:cs typeface="Times New Roman" panose="02020603050405020304" pitchFamily="18" charset="0"/>
              </a:rPr>
              <a:t> </a:t>
            </a:r>
            <a:r>
              <a:rPr lang="en-US" sz="3600" u="sng" dirty="0">
                <a:latin typeface="+mn-lt"/>
                <a:ea typeface="Calibri" panose="020F0502020204030204" pitchFamily="34" charset="0"/>
                <a:cs typeface="Times New Roman" panose="02020603050405020304" pitchFamily="18" charset="0"/>
              </a:rPr>
              <a:t>economic</a:t>
            </a:r>
            <a:r>
              <a:rPr lang="en-US" sz="3600" dirty="0">
                <a:latin typeface="+mn-lt"/>
                <a:ea typeface="Calibri" panose="020F0502020204030204" pitchFamily="34" charset="0"/>
                <a:cs typeface="Times New Roman" panose="02020603050405020304" pitchFamily="18" charset="0"/>
              </a:rPr>
              <a:t>,</a:t>
            </a:r>
            <a:r>
              <a:rPr lang="ru-RU" sz="3600" dirty="0">
                <a:latin typeface="+mn-lt"/>
                <a:ea typeface="Calibri" panose="020F0502020204030204" pitchFamily="34" charset="0"/>
                <a:cs typeface="Times New Roman" panose="02020603050405020304" pitchFamily="18" charset="0"/>
              </a:rPr>
              <a:t> </a:t>
            </a:r>
            <a:r>
              <a:rPr lang="en-US" sz="3600" dirty="0">
                <a:latin typeface="+mn-lt"/>
                <a:ea typeface="Calibri" panose="020F0502020204030204" pitchFamily="34" charset="0"/>
                <a:cs typeface="Times New Roman" panose="02020603050405020304" pitchFamily="18" charset="0"/>
              </a:rPr>
              <a:t>i.e., mitigating the economic damage.</a:t>
            </a:r>
            <a:r>
              <a:rPr lang="ru-RU" sz="3600" dirty="0">
                <a:latin typeface="+mn-lt"/>
                <a:ea typeface="Calibri" panose="020F0502020204030204" pitchFamily="34" charset="0"/>
                <a:cs typeface="Times New Roman" panose="02020603050405020304" pitchFamily="18" charset="0"/>
              </a:rPr>
              <a:t> </a:t>
            </a:r>
          </a:p>
          <a:p>
            <a:pPr lvl="1" indent="0" algn="just">
              <a:spcBef>
                <a:spcPts val="600"/>
              </a:spcBef>
            </a:pPr>
            <a:r>
              <a:rPr lang="en-US" sz="3600" b="1" dirty="0">
                <a:latin typeface="+mn-lt"/>
                <a:cs typeface="Times New Roman" panose="02020603050405020304" pitchFamily="18" charset="0"/>
              </a:rPr>
              <a:t>Geographical coverage:</a:t>
            </a:r>
            <a:r>
              <a:rPr lang="ru-RU" sz="3600" b="1" dirty="0">
                <a:latin typeface="+mn-lt"/>
                <a:cs typeface="Times New Roman" panose="02020603050405020304" pitchFamily="18" charset="0"/>
              </a:rPr>
              <a:t> </a:t>
            </a:r>
            <a:r>
              <a:rPr lang="en-US" sz="3600" dirty="0">
                <a:latin typeface="+mn-lt"/>
                <a:cs typeface="Times New Roman" panose="02020603050405020304" pitchFamily="18" charset="0"/>
              </a:rPr>
              <a:t>the initial sample includes </a:t>
            </a:r>
            <a:r>
              <a:rPr lang="ru-RU" sz="3600" dirty="0">
                <a:latin typeface="+mn-lt"/>
                <a:cs typeface="Times New Roman" panose="02020603050405020304" pitchFamily="18" charset="0"/>
              </a:rPr>
              <a:t> </a:t>
            </a:r>
            <a:r>
              <a:rPr lang="ru-RU" sz="4000" b="1" dirty="0">
                <a:latin typeface="+mn-lt"/>
                <a:cs typeface="Times New Roman" panose="02020603050405020304" pitchFamily="18" charset="0"/>
              </a:rPr>
              <a:t>48 </a:t>
            </a:r>
            <a:r>
              <a:rPr lang="en-US" sz="4000" b="1" dirty="0">
                <a:latin typeface="+mn-lt"/>
                <a:cs typeface="Times New Roman" panose="02020603050405020304" pitchFamily="18" charset="0"/>
              </a:rPr>
              <a:t>countries</a:t>
            </a:r>
            <a:r>
              <a:rPr lang="ru-RU" sz="3600" dirty="0">
                <a:latin typeface="+mn-lt"/>
                <a:cs typeface="Times New Roman" panose="02020603050405020304" pitchFamily="18" charset="0"/>
              </a:rPr>
              <a:t>. </a:t>
            </a:r>
            <a:r>
              <a:rPr lang="en-US" sz="3600" dirty="0">
                <a:latin typeface="+mn-lt"/>
                <a:cs typeface="Times New Roman" panose="02020603050405020304" pitchFamily="18" charset="0"/>
              </a:rPr>
              <a:t>For some indicators, there are fewer countries, where the respective data is unavailable.</a:t>
            </a:r>
            <a:r>
              <a:rPr lang="ru-RU" sz="3600" dirty="0">
                <a:latin typeface="+mn-lt"/>
                <a:cs typeface="Times New Roman" panose="02020603050405020304" pitchFamily="18" charset="0"/>
              </a:rPr>
              <a:t> </a:t>
            </a:r>
            <a:endParaRPr lang="ru-RU" sz="3600" b="1" dirty="0">
              <a:latin typeface="+mn-lt"/>
              <a:cs typeface="Times New Roman" panose="02020603050405020304" pitchFamily="18" charset="0"/>
            </a:endParaRPr>
          </a:p>
          <a:p>
            <a:pPr lvl="1" indent="0" algn="just">
              <a:spcBef>
                <a:spcPts val="600"/>
              </a:spcBef>
            </a:pPr>
            <a:r>
              <a:rPr lang="en-US" sz="3600" b="1" dirty="0">
                <a:latin typeface="+mn-lt"/>
                <a:cs typeface="Times New Roman" panose="02020603050405020304" pitchFamily="18" charset="0"/>
              </a:rPr>
              <a:t>The calculation method </a:t>
            </a:r>
            <a:r>
              <a:rPr lang="en-US" sz="3600" dirty="0">
                <a:latin typeface="+mn-lt"/>
                <a:cs typeface="Times New Roman" panose="02020603050405020304" pitchFamily="18" charset="0"/>
              </a:rPr>
              <a:t>includes obtaining an aggregate rating of countries on the basis of sub-indices for individual dimensions with equal weights (by</a:t>
            </a:r>
            <a:r>
              <a:rPr lang="ru-RU" sz="3600" dirty="0">
                <a:latin typeface="+mn-lt"/>
                <a:cs typeface="Times New Roman" panose="02020603050405020304" pitchFamily="18" charset="0"/>
              </a:rPr>
              <a:t> 1/3) </a:t>
            </a:r>
            <a:r>
              <a:rPr lang="en-US" sz="3600" dirty="0">
                <a:latin typeface="+mn-lt"/>
                <a:cs typeface="Times New Roman" panose="02020603050405020304" pitchFamily="18" charset="0"/>
              </a:rPr>
              <a:t>based on the geometric mean</a:t>
            </a:r>
            <a:r>
              <a:rPr lang="ru-RU" sz="3600" dirty="0">
                <a:latin typeface="+mn-lt"/>
                <a:cs typeface="Times New Roman" panose="02020603050405020304" pitchFamily="18" charset="0"/>
              </a:rPr>
              <a:t>. </a:t>
            </a:r>
            <a:endParaRPr lang="en-US" sz="3600" dirty="0">
              <a:latin typeface="+mn-lt"/>
              <a:cs typeface="Times New Roman" panose="02020603050405020304" pitchFamily="18" charset="0"/>
            </a:endParaRPr>
          </a:p>
          <a:p>
            <a:pPr lvl="1" indent="0" algn="just">
              <a:spcBef>
                <a:spcPts val="600"/>
              </a:spcBef>
            </a:pPr>
            <a:r>
              <a:rPr lang="en-US" sz="3600" b="1" dirty="0">
                <a:latin typeface="+mn-lt"/>
                <a:ea typeface="Calibri" panose="020F0502020204030204" pitchFamily="34" charset="0"/>
                <a:cs typeface="Times New Roman" panose="02020603050405020304" pitchFamily="18" charset="0"/>
              </a:rPr>
              <a:t>Limitation of the Analysis. </a:t>
            </a:r>
            <a:r>
              <a:rPr lang="en-US" sz="3600" dirty="0">
                <a:latin typeface="+mn-lt"/>
                <a:ea typeface="Calibri" panose="020F0502020204030204" pitchFamily="34" charset="0"/>
                <a:cs typeface="Times New Roman" panose="02020603050405020304" pitchFamily="18" charset="0"/>
              </a:rPr>
              <a:t>For building the rating, a set of quantitative indicators has been generated, where not all country-specific features can be taken into account. National statistical data sets may be, at times, incomparable between themselves. Current results are based on the statistical data which is available today and may be reviewed in the future. Since the COVID-2019 pandemic is still ongoing, the final results (in particular, healthcare indicators) may differ from the present values.</a:t>
            </a:r>
            <a:r>
              <a:rPr lang="ru-RU" sz="3600" dirty="0">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4409667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sz="320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II.</a:t>
            </a:r>
            <a:r>
              <a:rPr lang="ru-RU" sz="5400" dirty="0"/>
              <a:t>1</a:t>
            </a:r>
            <a:r>
              <a:rPr lang="en-US" sz="5400" dirty="0"/>
              <a:t> Decrease in Employment</a:t>
            </a:r>
            <a:endParaRPr lang="ru-RU" sz="5400" dirty="0"/>
          </a:p>
        </p:txBody>
      </p:sp>
      <p:sp>
        <p:nvSpPr>
          <p:cNvPr id="8" name="Прямоугольник 7">
            <a:extLst>
              <a:ext uri="{FF2B5EF4-FFF2-40B4-BE49-F238E27FC236}">
                <a16:creationId xmlns:a16="http://schemas.microsoft.com/office/drawing/2014/main" id="{5891A8A1-78A5-4916-A3EF-86282FD15288}"/>
              </a:ext>
            </a:extLst>
          </p:cNvPr>
          <p:cNvSpPr/>
          <p:nvPr/>
        </p:nvSpPr>
        <p:spPr>
          <a:xfrm>
            <a:off x="761878" y="2321496"/>
            <a:ext cx="12582250" cy="738664"/>
          </a:xfrm>
          <a:prstGeom prst="rect">
            <a:avLst/>
          </a:prstGeom>
        </p:spPr>
        <p:txBody>
          <a:bodyPr wrap="square">
            <a:spAutoFit/>
          </a:bodyPr>
          <a:lstStyle/>
          <a:p>
            <a:r>
              <a:rPr lang="en-US" sz="4200" b="1" dirty="0">
                <a:latin typeface="Arial Narrow"/>
                <a:cs typeface="Times New Roman" panose="02020603050405020304" pitchFamily="18" charset="0"/>
              </a:rPr>
              <a:t>Changes in Employment in Different Countries </a:t>
            </a:r>
            <a:endParaRPr lang="ru-RU" sz="4200" b="1" dirty="0">
              <a:latin typeface="Arial Narrow"/>
            </a:endParaRPr>
          </a:p>
        </p:txBody>
      </p:sp>
      <p:sp>
        <p:nvSpPr>
          <p:cNvPr id="11" name="Прямоугольник 10">
            <a:extLst>
              <a:ext uri="{FF2B5EF4-FFF2-40B4-BE49-F238E27FC236}">
                <a16:creationId xmlns:a16="http://schemas.microsoft.com/office/drawing/2014/main" id="{5891A8A1-78A5-4916-A3EF-86282FD15288}"/>
              </a:ext>
            </a:extLst>
          </p:cNvPr>
          <p:cNvSpPr/>
          <p:nvPr/>
        </p:nvSpPr>
        <p:spPr>
          <a:xfrm>
            <a:off x="13128104" y="2302912"/>
            <a:ext cx="11017224" cy="738664"/>
          </a:xfrm>
          <a:prstGeom prst="rect">
            <a:avLst/>
          </a:prstGeom>
        </p:spPr>
        <p:txBody>
          <a:bodyPr wrap="square">
            <a:spAutoFit/>
          </a:bodyPr>
          <a:lstStyle/>
          <a:p>
            <a:r>
              <a:rPr lang="en-US" sz="4200" b="1" dirty="0">
                <a:latin typeface="Arial Narrow"/>
                <a:cs typeface="Times New Roman" panose="02020603050405020304" pitchFamily="18" charset="0"/>
              </a:rPr>
              <a:t>Employment Change Rating</a:t>
            </a:r>
            <a:endParaRPr lang="ru-RU" sz="4200" b="1" dirty="0">
              <a:latin typeface="Arial Narrow"/>
            </a:endParaRPr>
          </a:p>
        </p:txBody>
      </p:sp>
      <p:sp>
        <p:nvSpPr>
          <p:cNvPr id="14" name="TextBox 13">
            <a:extLst>
              <a:ext uri="{FF2B5EF4-FFF2-40B4-BE49-F238E27FC236}">
                <a16:creationId xmlns:a16="http://schemas.microsoft.com/office/drawing/2014/main" id="{9374B8AE-C99A-4993-9906-431C1E13CA7E}"/>
              </a:ext>
            </a:extLst>
          </p:cNvPr>
          <p:cNvSpPr txBox="1"/>
          <p:nvPr/>
        </p:nvSpPr>
        <p:spPr>
          <a:xfrm>
            <a:off x="894150" y="13229002"/>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1800" i="1" dirty="0">
                <a:latin typeface="+mn-lt"/>
              </a:rPr>
              <a:t>Source</a:t>
            </a:r>
            <a:r>
              <a:rPr lang="ru-RU" sz="1800" i="1" dirty="0">
                <a:latin typeface="+mn-lt"/>
              </a:rPr>
              <a:t>: </a:t>
            </a:r>
            <a:r>
              <a:rPr lang="en-US" sz="1800" i="1" dirty="0">
                <a:latin typeface="+mn-lt"/>
              </a:rPr>
              <a:t>national statistical agencies, </a:t>
            </a:r>
            <a:r>
              <a:rPr lang="en-US" sz="1800" i="1" dirty="0" err="1">
                <a:latin typeface="+mn-lt"/>
              </a:rPr>
              <a:t>Eikon</a:t>
            </a:r>
            <a:r>
              <a:rPr lang="en-US" sz="1800" i="1" dirty="0">
                <a:latin typeface="+mn-lt"/>
              </a:rPr>
              <a:t>, estimates by HSE University</a:t>
            </a:r>
            <a:r>
              <a:rPr lang="ru-RU" sz="1800" i="1" dirty="0">
                <a:latin typeface="+mn-lt"/>
              </a:rPr>
              <a:t>. </a:t>
            </a:r>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1045830" y="8003733"/>
            <a:ext cx="13090386" cy="4893647"/>
          </a:xfrm>
          <a:prstGeom prst="rect">
            <a:avLst/>
          </a:prstGeom>
        </p:spPr>
        <p:txBody>
          <a:bodyPr wrap="square">
            <a:spAutoFit/>
          </a:bodyPr>
          <a:lstStyle/>
          <a:p>
            <a:pPr indent="-342900" algn="just">
              <a:buFont typeface="Arial" panose="020B0604020202020204" pitchFamily="34" charset="0"/>
              <a:buChar char="•"/>
            </a:pPr>
            <a:r>
              <a:rPr lang="en-US" sz="2400" dirty="0">
                <a:latin typeface="Arial Narrow"/>
                <a:ea typeface="Calibri" panose="020F0502020204030204" pitchFamily="34" charset="0"/>
                <a:cs typeface="Times New Roman" panose="02020603050405020304" pitchFamily="18" charset="0"/>
              </a:rPr>
              <a:t>According to the International </a:t>
            </a:r>
            <a:r>
              <a:rPr lang="en-US" sz="2400" dirty="0" err="1">
                <a:latin typeface="Arial Narrow"/>
                <a:ea typeface="Calibri" panose="020F0502020204030204" pitchFamily="34" charset="0"/>
                <a:cs typeface="Times New Roman" panose="02020603050405020304" pitchFamily="18" charset="0"/>
              </a:rPr>
              <a:t>Labour</a:t>
            </a:r>
            <a:r>
              <a:rPr lang="en-US" sz="2400" dirty="0">
                <a:latin typeface="Arial Narrow"/>
                <a:ea typeface="Calibri" panose="020F0502020204030204" pitchFamily="34" charset="0"/>
                <a:cs typeface="Times New Roman" panose="02020603050405020304" pitchFamily="18" charset="0"/>
              </a:rPr>
              <a:t> Organization, during the second quarter of 2020, over 400 million people around the world lost their jobs because of the quarantine and economic recession thereafter, caused by the pandemic. Should the situation continue to worsen, the total number of the unemployed could increase by another 300 million persons. </a:t>
            </a:r>
          </a:p>
          <a:p>
            <a:pPr indent="-342900" algn="just">
              <a:buFont typeface="Arial" panose="020B0604020202020204" pitchFamily="34" charset="0"/>
              <a:buChar char="•"/>
            </a:pPr>
            <a:r>
              <a:rPr lang="en-US" sz="2400" dirty="0">
                <a:latin typeface="Arial Narrow"/>
                <a:ea typeface="Calibri" panose="020F0502020204030204" pitchFamily="34" charset="0"/>
                <a:cs typeface="Times New Roman" panose="02020603050405020304" pitchFamily="18" charset="0"/>
              </a:rPr>
              <a:t>Since the start of the pandemic, the number of the employed has reduced by 7.9 million people in Brazil (down 8%) while over 21 million workers lost their jobs in the USA (down 13%) . EU countries used paid shutdown plans, subsidized by the state. However, many large companies have already announced plans to make a significant number of their staffs redundant (the rating for changes in employment was drawn up with consideration of announced layoff plans). </a:t>
            </a:r>
            <a:endParaRPr lang="ru-RU" sz="2400" dirty="0">
              <a:latin typeface="Arial Narrow"/>
              <a:ea typeface="Calibri" panose="020F0502020204030204" pitchFamily="34" charset="0"/>
              <a:cs typeface="Times New Roman" panose="02020603050405020304" pitchFamily="18" charset="0"/>
            </a:endParaRPr>
          </a:p>
          <a:p>
            <a:pPr indent="-342900" algn="just">
              <a:buFont typeface="Arial" panose="020B0604020202020204" pitchFamily="34" charset="0"/>
              <a:buChar char="•"/>
            </a:pPr>
            <a:r>
              <a:rPr lang="en-US" sz="2400" dirty="0">
                <a:latin typeface="Arial Narrow"/>
                <a:ea typeface="Calibri" panose="020F0502020204030204" pitchFamily="34" charset="0"/>
                <a:cs typeface="Times New Roman" panose="02020603050405020304" pitchFamily="18" charset="0"/>
              </a:rPr>
              <a:t>Russia, owing to relief measures taken by the state,  has been able to avoid significant drop in employment – in March-May 2020, less than 1.1 million jobs were lost (down 2%). In terms of effectiveness of the measures to support employed workers, Russia has placed 6</a:t>
            </a:r>
            <a:r>
              <a:rPr lang="en-US" sz="2400" baseline="30000" dirty="0">
                <a:latin typeface="Arial Narrow"/>
                <a:ea typeface="Calibri" panose="020F0502020204030204" pitchFamily="34" charset="0"/>
                <a:cs typeface="Times New Roman" panose="02020603050405020304" pitchFamily="18" charset="0"/>
              </a:rPr>
              <a:t>th</a:t>
            </a:r>
            <a:r>
              <a:rPr lang="en-US" sz="2400" dirty="0">
                <a:latin typeface="Arial Narrow"/>
                <a:ea typeface="Calibri" panose="020F0502020204030204" pitchFamily="34" charset="0"/>
                <a:cs typeface="Times New Roman" panose="02020603050405020304" pitchFamily="18" charset="0"/>
              </a:rPr>
              <a:t> in the world, just behind Poland and several countries in Western Europe. </a:t>
            </a:r>
            <a:endParaRPr lang="ru-RU" sz="2400" dirty="0">
              <a:latin typeface="Arial Narrow"/>
              <a:ea typeface="Calibri" panose="020F0502020204030204" pitchFamily="34" charset="0"/>
              <a:cs typeface="Times New Roman" panose="02020603050405020304" pitchFamily="18" charset="0"/>
            </a:endParaRPr>
          </a:p>
        </p:txBody>
      </p:sp>
      <p:sp>
        <p:nvSpPr>
          <p:cNvPr id="3" name="Номер слайда 2">
            <a:extLst>
              <a:ext uri="{FF2B5EF4-FFF2-40B4-BE49-F238E27FC236}">
                <a16:creationId xmlns:a16="http://schemas.microsoft.com/office/drawing/2014/main" id="{AED7B238-9A99-4CC8-B52F-C08C96ED4ED6}"/>
              </a:ext>
            </a:extLst>
          </p:cNvPr>
          <p:cNvSpPr>
            <a:spLocks noGrp="1"/>
          </p:cNvSpPr>
          <p:nvPr>
            <p:ph type="sldNum" sz="quarter" idx="2"/>
          </p:nvPr>
        </p:nvSpPr>
        <p:spPr/>
        <p:txBody>
          <a:bodyPr/>
          <a:lstStyle/>
          <a:p>
            <a:fld id="{86CB4B4D-7CA3-9044-876B-883B54F8677D}" type="slidenum">
              <a:rPr lang="ru-RU" smtClean="0"/>
              <a:t>20</a:t>
            </a:fld>
            <a:endParaRPr lang="ru-RU"/>
          </a:p>
        </p:txBody>
      </p:sp>
      <p:pic>
        <p:nvPicPr>
          <p:cNvPr id="4" name="Рисунок 3">
            <a:extLst>
              <a:ext uri="{FF2B5EF4-FFF2-40B4-BE49-F238E27FC236}">
                <a16:creationId xmlns:a16="http://schemas.microsoft.com/office/drawing/2014/main" id="{384E85D8-93F2-4A5D-9F09-51EE0FF2E093}"/>
              </a:ext>
            </a:extLst>
          </p:cNvPr>
          <p:cNvPicPr>
            <a:picLocks noChangeAspect="1"/>
          </p:cNvPicPr>
          <p:nvPr/>
        </p:nvPicPr>
        <p:blipFill>
          <a:blip r:embed="rId4"/>
          <a:stretch>
            <a:fillRect/>
          </a:stretch>
        </p:blipFill>
        <p:spPr>
          <a:xfrm>
            <a:off x="14136216" y="2957878"/>
            <a:ext cx="9085923" cy="9977153"/>
          </a:xfrm>
          <a:prstGeom prst="rect">
            <a:avLst/>
          </a:prstGeom>
        </p:spPr>
      </p:pic>
      <p:pic>
        <p:nvPicPr>
          <p:cNvPr id="5" name="Рисунок 4">
            <a:extLst>
              <a:ext uri="{FF2B5EF4-FFF2-40B4-BE49-F238E27FC236}">
                <a16:creationId xmlns:a16="http://schemas.microsoft.com/office/drawing/2014/main" id="{F2FDB453-A9CD-4178-95FE-0861B43CD305}"/>
              </a:ext>
            </a:extLst>
          </p:cNvPr>
          <p:cNvPicPr>
            <a:picLocks noChangeAspect="1"/>
          </p:cNvPicPr>
          <p:nvPr/>
        </p:nvPicPr>
        <p:blipFill>
          <a:blip r:embed="rId5"/>
          <a:stretch>
            <a:fillRect/>
          </a:stretch>
        </p:blipFill>
        <p:spPr>
          <a:xfrm>
            <a:off x="1045830" y="3257581"/>
            <a:ext cx="12298298" cy="4481205"/>
          </a:xfrm>
          <a:prstGeom prst="rect">
            <a:avLst/>
          </a:prstGeom>
        </p:spPr>
      </p:pic>
    </p:spTree>
    <p:extLst>
      <p:ext uri="{BB962C8B-B14F-4D97-AF65-F5344CB8AC3E}">
        <p14:creationId xmlns:p14="http://schemas.microsoft.com/office/powerpoint/2010/main" val="296165261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II.</a:t>
            </a:r>
            <a:r>
              <a:rPr lang="ru-RU" sz="5400" dirty="0"/>
              <a:t>2</a:t>
            </a:r>
            <a:r>
              <a:rPr lang="en-US" sz="5400" dirty="0"/>
              <a:t> Changes in Consumption</a:t>
            </a:r>
            <a:endParaRPr lang="ru-RU" sz="5400" dirty="0"/>
          </a:p>
        </p:txBody>
      </p:sp>
      <p:sp>
        <p:nvSpPr>
          <p:cNvPr id="8" name="Прямоугольник 7">
            <a:extLst>
              <a:ext uri="{FF2B5EF4-FFF2-40B4-BE49-F238E27FC236}">
                <a16:creationId xmlns:a16="http://schemas.microsoft.com/office/drawing/2014/main" id="{5891A8A1-78A5-4916-A3EF-86282FD15288}"/>
              </a:ext>
            </a:extLst>
          </p:cNvPr>
          <p:cNvSpPr/>
          <p:nvPr/>
        </p:nvSpPr>
        <p:spPr>
          <a:xfrm>
            <a:off x="-1561528" y="2323213"/>
            <a:ext cx="11192372" cy="738664"/>
          </a:xfrm>
          <a:prstGeom prst="rect">
            <a:avLst/>
          </a:prstGeom>
        </p:spPr>
        <p:txBody>
          <a:bodyPr wrap="square">
            <a:spAutoFit/>
          </a:bodyPr>
          <a:lstStyle/>
          <a:p>
            <a:r>
              <a:rPr lang="en-US" sz="4200" b="1" dirty="0">
                <a:latin typeface="+mn-lt"/>
                <a:cs typeface="Times New Roman" panose="02020603050405020304" pitchFamily="18" charset="0"/>
              </a:rPr>
              <a:t>Retail Sales</a:t>
            </a:r>
            <a:endParaRPr lang="ru-RU" sz="4200" b="1" dirty="0">
              <a:latin typeface="+mn-lt"/>
            </a:endParaRPr>
          </a:p>
        </p:txBody>
      </p:sp>
      <p:sp>
        <p:nvSpPr>
          <p:cNvPr id="11" name="Прямоугольник 10">
            <a:extLst>
              <a:ext uri="{FF2B5EF4-FFF2-40B4-BE49-F238E27FC236}">
                <a16:creationId xmlns:a16="http://schemas.microsoft.com/office/drawing/2014/main" id="{5891A8A1-78A5-4916-A3EF-86282FD15288}"/>
              </a:ext>
            </a:extLst>
          </p:cNvPr>
          <p:cNvSpPr/>
          <p:nvPr/>
        </p:nvSpPr>
        <p:spPr>
          <a:xfrm>
            <a:off x="12157680" y="2323213"/>
            <a:ext cx="11192372" cy="738664"/>
          </a:xfrm>
          <a:prstGeom prst="rect">
            <a:avLst/>
          </a:prstGeom>
        </p:spPr>
        <p:txBody>
          <a:bodyPr wrap="square">
            <a:spAutoFit/>
          </a:bodyPr>
          <a:lstStyle/>
          <a:p>
            <a:r>
              <a:rPr lang="en-US" sz="4200" b="1" dirty="0">
                <a:latin typeface="+mn-lt"/>
                <a:cs typeface="Times New Roman" panose="02020603050405020304" pitchFamily="18" charset="0"/>
              </a:rPr>
              <a:t>Consumption</a:t>
            </a:r>
            <a:r>
              <a:rPr lang="ru-RU" sz="4200" b="1" dirty="0">
                <a:latin typeface="+mn-lt"/>
                <a:cs typeface="Times New Roman" panose="02020603050405020304" pitchFamily="18" charset="0"/>
              </a:rPr>
              <a:t> </a:t>
            </a:r>
            <a:r>
              <a:rPr lang="en-US" sz="4200" b="1" dirty="0">
                <a:latin typeface="+mn-lt"/>
                <a:cs typeface="Times New Roman" panose="02020603050405020304" pitchFamily="18" charset="0"/>
              </a:rPr>
              <a:t>Change Rating</a:t>
            </a:r>
            <a:endParaRPr lang="ru-RU" sz="4200" b="1" dirty="0">
              <a:latin typeface="+mn-lt"/>
            </a:endParaRPr>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1260990" y="8000387"/>
            <a:ext cx="11867114" cy="4893647"/>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Quarantine restrictions, a decrease in income and rising unemployment were a great shock to household consumption in all countries. In the GDP structure of many countries, household consumption is a core feature, and thus the changes in consumption has a major impact on GDP dynamics.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For a proxy indicator for changes in consumption, we use monthly data on retail sales (GDP data is released with a considerable delay). We assess the changes in retail sales 3 months after the initial month (for seasonally adjusted data).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Source of data is national statistics agencies, </a:t>
            </a:r>
            <a:r>
              <a:rPr lang="en-US" sz="2400" dirty="0" err="1">
                <a:latin typeface="+mn-lt"/>
                <a:ea typeface="Calibri" panose="020F0502020204030204" pitchFamily="34" charset="0"/>
                <a:cs typeface="Times New Roman" panose="02020603050405020304" pitchFamily="18" charset="0"/>
              </a:rPr>
              <a:t>Eikon</a:t>
            </a:r>
            <a:r>
              <a:rPr lang="en-US" sz="2400" dirty="0">
                <a:latin typeface="+mn-lt"/>
                <a:ea typeface="Calibri" panose="020F0502020204030204" pitchFamily="34" charset="0"/>
                <a:cs typeface="Times New Roman" panose="02020603050405020304" pitchFamily="18" charset="0"/>
              </a:rPr>
              <a:t>. The current sample includes 26 counties </a:t>
            </a:r>
            <a:r>
              <a:rPr lang="ru-RU" sz="2400" dirty="0">
                <a:latin typeface="+mn-lt"/>
                <a:ea typeface="Calibri" panose="020F0502020204030204" pitchFamily="34" charset="0"/>
                <a:cs typeface="Times New Roman" panose="02020603050405020304" pitchFamily="18" charset="0"/>
              </a:rPr>
              <a:t>(</a:t>
            </a:r>
            <a:r>
              <a:rPr lang="en-US" sz="2400" dirty="0">
                <a:latin typeface="+mn-lt"/>
                <a:ea typeface="Calibri" panose="020F0502020204030204" pitchFamily="34" charset="0"/>
                <a:cs typeface="Times New Roman" panose="02020603050405020304" pitchFamily="18" charset="0"/>
              </a:rPr>
              <a:t>for certain countries data is not available)</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leaders in supporting consumption are Australia</a:t>
            </a:r>
            <a:r>
              <a:rPr lang="ru-RU" sz="2400" dirty="0">
                <a:latin typeface="+mn-lt"/>
                <a:ea typeface="Calibri" panose="020F0502020204030204" pitchFamily="34" charset="0"/>
                <a:cs typeface="Times New Roman" panose="02020603050405020304" pitchFamily="18" charset="0"/>
              </a:rPr>
              <a:t> (100 </a:t>
            </a:r>
            <a:r>
              <a:rPr lang="en-US" sz="2400" dirty="0">
                <a:latin typeface="+mn-lt"/>
                <a:ea typeface="Calibri" panose="020F0502020204030204" pitchFamily="34" charset="0"/>
                <a:cs typeface="Times New Roman" panose="02020603050405020304" pitchFamily="18" charset="0"/>
              </a:rPr>
              <a:t>points</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Sweden</a:t>
            </a:r>
            <a:r>
              <a:rPr lang="ru-RU" sz="2400" dirty="0">
                <a:latin typeface="+mn-lt"/>
                <a:ea typeface="Calibri" panose="020F0502020204030204" pitchFamily="34" charset="0"/>
                <a:cs typeface="Times New Roman" panose="02020603050405020304" pitchFamily="18" charset="0"/>
              </a:rPr>
              <a:t> (99), </a:t>
            </a:r>
            <a:r>
              <a:rPr lang="en-US" sz="2400" dirty="0">
                <a:latin typeface="+mn-lt"/>
                <a:ea typeface="Calibri" panose="020F0502020204030204" pitchFamily="34" charset="0"/>
                <a:cs typeface="Times New Roman" panose="02020603050405020304" pitchFamily="18" charset="0"/>
              </a:rPr>
              <a:t>Germany</a:t>
            </a:r>
            <a:r>
              <a:rPr lang="ru-RU" sz="2400" dirty="0">
                <a:latin typeface="+mn-lt"/>
                <a:ea typeface="Calibri" panose="020F0502020204030204" pitchFamily="34" charset="0"/>
                <a:cs typeface="Times New Roman" panose="02020603050405020304" pitchFamily="18" charset="0"/>
              </a:rPr>
              <a:t> (88) </a:t>
            </a:r>
            <a:r>
              <a:rPr lang="en-US" sz="2400" dirty="0">
                <a:latin typeface="+mn-lt"/>
                <a:ea typeface="Calibri" panose="020F0502020204030204" pitchFamily="34" charset="0"/>
                <a:cs typeface="Times New Roman" panose="02020603050405020304" pitchFamily="18" charset="0"/>
              </a:rPr>
              <a:t>and the Czech Republic</a:t>
            </a:r>
            <a:r>
              <a:rPr lang="ru-RU" sz="2400" dirty="0">
                <a:latin typeface="+mn-lt"/>
                <a:ea typeface="Calibri" panose="020F0502020204030204" pitchFamily="34" charset="0"/>
                <a:cs typeface="Times New Roman" panose="02020603050405020304" pitchFamily="18" charset="0"/>
              </a:rPr>
              <a:t> (88). </a:t>
            </a:r>
            <a:r>
              <a:rPr lang="en-US" sz="2400" dirty="0">
                <a:latin typeface="+mn-lt"/>
                <a:ea typeface="Calibri" panose="020F0502020204030204" pitchFamily="34" charset="0"/>
                <a:cs typeface="Times New Roman" panose="02020603050405020304" pitchFamily="18" charset="0"/>
              </a:rPr>
              <a:t>Outsiders</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are Kazakhstan </a:t>
            </a:r>
            <a:r>
              <a:rPr lang="ru-RU" sz="2400" dirty="0">
                <a:latin typeface="+mn-lt"/>
                <a:ea typeface="Calibri" panose="020F0502020204030204" pitchFamily="34" charset="0"/>
                <a:cs typeface="Times New Roman" panose="02020603050405020304" pitchFamily="18" charset="0"/>
              </a:rPr>
              <a:t>(0), </a:t>
            </a:r>
            <a:r>
              <a:rPr lang="en-US" sz="2400" dirty="0">
                <a:latin typeface="+mn-lt"/>
                <a:ea typeface="Calibri" panose="020F0502020204030204" pitchFamily="34" charset="0"/>
                <a:cs typeface="Times New Roman" panose="02020603050405020304" pitchFamily="18" charset="0"/>
              </a:rPr>
              <a:t>Argentina</a:t>
            </a:r>
            <a:r>
              <a:rPr lang="ru-RU" sz="2400" dirty="0">
                <a:latin typeface="+mn-lt"/>
                <a:ea typeface="Calibri" panose="020F0502020204030204" pitchFamily="34" charset="0"/>
                <a:cs typeface="Times New Roman" panose="02020603050405020304" pitchFamily="18" charset="0"/>
              </a:rPr>
              <a:t> (4), </a:t>
            </a:r>
            <a:r>
              <a:rPr lang="en-US" sz="2400" dirty="0">
                <a:latin typeface="+mn-lt"/>
                <a:ea typeface="Calibri" panose="020F0502020204030204" pitchFamily="34" charset="0"/>
                <a:cs typeface="Times New Roman" panose="02020603050405020304" pitchFamily="18" charset="0"/>
              </a:rPr>
              <a:t>Peru</a:t>
            </a:r>
            <a:r>
              <a:rPr lang="ru-RU" sz="2400" dirty="0">
                <a:latin typeface="+mn-lt"/>
                <a:ea typeface="Calibri" panose="020F0502020204030204" pitchFamily="34" charset="0"/>
                <a:cs typeface="Times New Roman" panose="02020603050405020304" pitchFamily="18" charset="0"/>
              </a:rPr>
              <a:t> (10). </a:t>
            </a:r>
            <a:endParaRPr lang="en-US"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b="1" dirty="0">
                <a:latin typeface="+mn-lt"/>
                <a:ea typeface="Calibri" panose="020F0502020204030204" pitchFamily="34" charset="0"/>
                <a:cs typeface="Times New Roman" panose="02020603050405020304" pitchFamily="18" charset="0"/>
              </a:rPr>
              <a:t>Russia placed 21</a:t>
            </a:r>
            <a:r>
              <a:rPr lang="en-US" sz="2400" b="1" baseline="30000" dirty="0">
                <a:latin typeface="+mn-lt"/>
                <a:ea typeface="Calibri" panose="020F0502020204030204" pitchFamily="34" charset="0"/>
                <a:cs typeface="Times New Roman" panose="02020603050405020304" pitchFamily="18" charset="0"/>
              </a:rPr>
              <a:t>st</a:t>
            </a:r>
            <a:r>
              <a:rPr lang="en-US" sz="2400" b="1" dirty="0">
                <a:latin typeface="+mn-lt"/>
                <a:ea typeface="Calibri" panose="020F0502020204030204" pitchFamily="34" charset="0"/>
                <a:cs typeface="Times New Roman" panose="02020603050405020304" pitchFamily="18" charset="0"/>
              </a:rPr>
              <a:t> (26 points) </a:t>
            </a:r>
            <a:r>
              <a:rPr lang="en-US" sz="2400" dirty="0">
                <a:latin typeface="+mn-lt"/>
                <a:ea typeface="Calibri" panose="020F0502020204030204" pitchFamily="34" charset="0"/>
                <a:cs typeface="Times New Roman" panose="02020603050405020304" pitchFamily="18" charset="0"/>
              </a:rPr>
              <a:t>In May 2020 </a:t>
            </a:r>
            <a:r>
              <a:rPr lang="ru-RU" sz="2400" dirty="0">
                <a:latin typeface="+mn-lt"/>
                <a:ea typeface="Calibri" panose="020F0502020204030204" pitchFamily="34" charset="0"/>
                <a:cs typeface="Times New Roman" panose="02020603050405020304" pitchFamily="18" charset="0"/>
              </a:rPr>
              <a:t>(</a:t>
            </a:r>
            <a:r>
              <a:rPr lang="en-US" sz="2400" dirty="0">
                <a:latin typeface="+mn-lt"/>
                <a:ea typeface="Calibri" panose="020F0502020204030204" pitchFamily="34" charset="0"/>
                <a:cs typeface="Times New Roman" panose="02020603050405020304" pitchFamily="18" charset="0"/>
              </a:rPr>
              <a:t>t+3), retail sales in Russia were at 79% against the initial month (February 2020). </a:t>
            </a:r>
            <a:endParaRPr lang="ru-RU" sz="2400" dirty="0">
              <a:latin typeface="+mn-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9374B8AE-C99A-4993-9906-431C1E13CA7E}"/>
              </a:ext>
            </a:extLst>
          </p:cNvPr>
          <p:cNvSpPr txBox="1"/>
          <p:nvPr/>
        </p:nvSpPr>
        <p:spPr>
          <a:xfrm>
            <a:off x="1197802" y="13239309"/>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kumimoji="0" lang="en-US" sz="1800" b="0" i="1" u="none" strike="noStrike" cap="none" spc="0" normalizeH="0" baseline="0" dirty="0">
                <a:ln>
                  <a:noFill/>
                </a:ln>
                <a:solidFill>
                  <a:srgbClr val="000000"/>
                </a:solidFill>
                <a:effectLst/>
                <a:uFillTx/>
                <a:latin typeface="+mn-lt"/>
                <a:ea typeface="+mj-ea"/>
                <a:cs typeface="+mj-cs"/>
                <a:sym typeface="Helvetica Light"/>
              </a:rPr>
              <a:t>Source</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kumimoji="0" lang="en-US" sz="1800" b="0" i="1" u="none" strike="noStrike" cap="none" spc="0" normalizeH="0" baseline="0" dirty="0">
                <a:ln>
                  <a:noFill/>
                </a:ln>
                <a:solidFill>
                  <a:srgbClr val="000000"/>
                </a:solidFill>
                <a:effectLst/>
                <a:uFillTx/>
                <a:latin typeface="+mn-lt"/>
                <a:ea typeface="+mj-ea"/>
                <a:cs typeface="+mj-cs"/>
                <a:sym typeface="Helvetica Light"/>
              </a:rPr>
              <a:t>national statistical agencies, </a:t>
            </a:r>
            <a:r>
              <a:rPr kumimoji="0" lang="en-US" sz="1800" b="0" i="1" u="none" strike="noStrike" cap="none" spc="0" normalizeH="0" baseline="0" dirty="0" err="1">
                <a:ln>
                  <a:noFill/>
                </a:ln>
                <a:solidFill>
                  <a:srgbClr val="000000"/>
                </a:solidFill>
                <a:effectLst/>
                <a:uFillTx/>
                <a:latin typeface="+mn-lt"/>
                <a:ea typeface="+mj-ea"/>
                <a:cs typeface="+mj-cs"/>
                <a:sym typeface="Helvetica Light"/>
              </a:rPr>
              <a:t>Eikon</a:t>
            </a:r>
            <a:r>
              <a:rPr lang="en-US" sz="1800" i="1" dirty="0">
                <a:latin typeface="+mn-lt"/>
              </a:rPr>
              <a:t>, estimates by HSE University</a:t>
            </a:r>
            <a:endParaRPr kumimoji="0" lang="ru-RU" sz="1800" b="0" i="1" u="none" strike="noStrike" cap="none" spc="0" normalizeH="0" baseline="0" dirty="0">
              <a:ln>
                <a:noFill/>
              </a:ln>
              <a:solidFill>
                <a:srgbClr val="000000"/>
              </a:solidFill>
              <a:effectLst/>
              <a:uFillTx/>
              <a:latin typeface="+mn-lt"/>
              <a:ea typeface="+mj-ea"/>
              <a:cs typeface="+mj-cs"/>
              <a:sym typeface="Helvetica Light"/>
            </a:endParaRPr>
          </a:p>
        </p:txBody>
      </p:sp>
      <p:sp>
        <p:nvSpPr>
          <p:cNvPr id="2" name="Номер слайда 1">
            <a:extLst>
              <a:ext uri="{FF2B5EF4-FFF2-40B4-BE49-F238E27FC236}">
                <a16:creationId xmlns:a16="http://schemas.microsoft.com/office/drawing/2014/main" id="{555A3D70-35E7-4094-8C27-1EAA79718CD6}"/>
              </a:ext>
            </a:extLst>
          </p:cNvPr>
          <p:cNvSpPr>
            <a:spLocks noGrp="1"/>
          </p:cNvSpPr>
          <p:nvPr>
            <p:ph type="sldNum" sz="quarter" idx="2"/>
          </p:nvPr>
        </p:nvSpPr>
        <p:spPr/>
        <p:txBody>
          <a:bodyPr/>
          <a:lstStyle/>
          <a:p>
            <a:fld id="{86CB4B4D-7CA3-9044-876B-883B54F8677D}" type="slidenum">
              <a:rPr lang="ru-RU" smtClean="0"/>
              <a:t>21</a:t>
            </a:fld>
            <a:endParaRPr lang="ru-RU"/>
          </a:p>
        </p:txBody>
      </p:sp>
      <p:pic>
        <p:nvPicPr>
          <p:cNvPr id="3" name="Рисунок 2">
            <a:extLst>
              <a:ext uri="{FF2B5EF4-FFF2-40B4-BE49-F238E27FC236}">
                <a16:creationId xmlns:a16="http://schemas.microsoft.com/office/drawing/2014/main" id="{D9575CD2-CA93-4629-93E4-F9F7A2702DDA}"/>
              </a:ext>
            </a:extLst>
          </p:cNvPr>
          <p:cNvPicPr>
            <a:picLocks noChangeAspect="1"/>
          </p:cNvPicPr>
          <p:nvPr/>
        </p:nvPicPr>
        <p:blipFill>
          <a:blip r:embed="rId4"/>
          <a:stretch>
            <a:fillRect/>
          </a:stretch>
        </p:blipFill>
        <p:spPr>
          <a:xfrm>
            <a:off x="1347911" y="3005546"/>
            <a:ext cx="10914347" cy="4822203"/>
          </a:xfrm>
          <a:prstGeom prst="rect">
            <a:avLst/>
          </a:prstGeom>
        </p:spPr>
      </p:pic>
      <p:pic>
        <p:nvPicPr>
          <p:cNvPr id="4" name="Рисунок 3">
            <a:extLst>
              <a:ext uri="{FF2B5EF4-FFF2-40B4-BE49-F238E27FC236}">
                <a16:creationId xmlns:a16="http://schemas.microsoft.com/office/drawing/2014/main" id="{7D67460B-CEE1-477C-8197-F6ED7D52EF67}"/>
              </a:ext>
            </a:extLst>
          </p:cNvPr>
          <p:cNvPicPr>
            <a:picLocks noChangeAspect="1"/>
          </p:cNvPicPr>
          <p:nvPr/>
        </p:nvPicPr>
        <p:blipFill>
          <a:blip r:embed="rId5"/>
          <a:stretch>
            <a:fillRect/>
          </a:stretch>
        </p:blipFill>
        <p:spPr>
          <a:xfrm>
            <a:off x="13416136" y="3170526"/>
            <a:ext cx="10081120" cy="7561907"/>
          </a:xfrm>
          <a:prstGeom prst="rect">
            <a:avLst/>
          </a:prstGeom>
        </p:spPr>
      </p:pic>
    </p:spTree>
    <p:extLst>
      <p:ext uri="{BB962C8B-B14F-4D97-AF65-F5344CB8AC3E}">
        <p14:creationId xmlns:p14="http://schemas.microsoft.com/office/powerpoint/2010/main" val="231281578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sz="320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II.</a:t>
            </a:r>
            <a:r>
              <a:rPr lang="ru-RU" sz="5400" dirty="0"/>
              <a:t>3</a:t>
            </a:r>
            <a:r>
              <a:rPr lang="en-US" sz="5400" dirty="0"/>
              <a:t> Prices for Medicines</a:t>
            </a:r>
            <a:endParaRPr lang="ru-RU" sz="5400" dirty="0"/>
          </a:p>
        </p:txBody>
      </p:sp>
      <p:sp>
        <p:nvSpPr>
          <p:cNvPr id="8" name="Прямоугольник 7">
            <a:extLst>
              <a:ext uri="{FF2B5EF4-FFF2-40B4-BE49-F238E27FC236}">
                <a16:creationId xmlns:a16="http://schemas.microsoft.com/office/drawing/2014/main" id="{5891A8A1-78A5-4916-A3EF-86282FD15288}"/>
              </a:ext>
            </a:extLst>
          </p:cNvPr>
          <p:cNvSpPr/>
          <p:nvPr/>
        </p:nvSpPr>
        <p:spPr>
          <a:xfrm>
            <a:off x="761878" y="2321496"/>
            <a:ext cx="12582250" cy="769441"/>
          </a:xfrm>
          <a:prstGeom prst="rect">
            <a:avLst/>
          </a:prstGeom>
        </p:spPr>
        <p:txBody>
          <a:bodyPr wrap="square">
            <a:spAutoFit/>
          </a:bodyPr>
          <a:lstStyle/>
          <a:p>
            <a:r>
              <a:rPr lang="en-US" sz="4400" b="1" dirty="0">
                <a:latin typeface="Arial Narrow"/>
                <a:cs typeface="Times New Roman" panose="02020603050405020304" pitchFamily="18" charset="0"/>
              </a:rPr>
              <a:t>Prices for Medical Masks, Amazon</a:t>
            </a:r>
            <a:r>
              <a:rPr lang="ru-RU" sz="4400" b="1" dirty="0">
                <a:latin typeface="Arial Narrow"/>
                <a:cs typeface="Times New Roman" panose="02020603050405020304" pitchFamily="18" charset="0"/>
              </a:rPr>
              <a:t>, </a:t>
            </a:r>
            <a:r>
              <a:rPr lang="en-US" sz="4400" b="1" dirty="0">
                <a:latin typeface="Arial Narrow"/>
                <a:cs typeface="Times New Roman" panose="02020603050405020304" pitchFamily="18" charset="0"/>
              </a:rPr>
              <a:t>Dec</a:t>
            </a:r>
            <a:r>
              <a:rPr lang="ru-RU" sz="4400" b="1" dirty="0">
                <a:latin typeface="Arial Narrow"/>
                <a:cs typeface="Times New Roman" panose="02020603050405020304" pitchFamily="18" charset="0"/>
              </a:rPr>
              <a:t>.19-</a:t>
            </a:r>
            <a:r>
              <a:rPr lang="en-US" sz="4400" b="1" dirty="0">
                <a:latin typeface="Arial Narrow"/>
                <a:cs typeface="Times New Roman" panose="02020603050405020304" pitchFamily="18" charset="0"/>
              </a:rPr>
              <a:t>Feb</a:t>
            </a:r>
            <a:r>
              <a:rPr lang="ru-RU" sz="4400" b="1" dirty="0">
                <a:latin typeface="Arial Narrow"/>
                <a:cs typeface="Times New Roman" panose="02020603050405020304" pitchFamily="18" charset="0"/>
              </a:rPr>
              <a:t>.20</a:t>
            </a:r>
            <a:endParaRPr lang="ru-RU" sz="4400" b="1" dirty="0">
              <a:latin typeface="Arial Narrow"/>
            </a:endParaRPr>
          </a:p>
        </p:txBody>
      </p:sp>
      <p:sp>
        <p:nvSpPr>
          <p:cNvPr id="11" name="Прямоугольник 10">
            <a:extLst>
              <a:ext uri="{FF2B5EF4-FFF2-40B4-BE49-F238E27FC236}">
                <a16:creationId xmlns:a16="http://schemas.microsoft.com/office/drawing/2014/main" id="{5891A8A1-78A5-4916-A3EF-86282FD15288}"/>
              </a:ext>
            </a:extLst>
          </p:cNvPr>
          <p:cNvSpPr/>
          <p:nvPr/>
        </p:nvSpPr>
        <p:spPr>
          <a:xfrm>
            <a:off x="13128104" y="2302912"/>
            <a:ext cx="11017224" cy="738664"/>
          </a:xfrm>
          <a:prstGeom prst="rect">
            <a:avLst/>
          </a:prstGeom>
        </p:spPr>
        <p:txBody>
          <a:bodyPr wrap="square">
            <a:spAutoFit/>
          </a:bodyPr>
          <a:lstStyle/>
          <a:p>
            <a:r>
              <a:rPr lang="en-US" sz="4200" b="1" dirty="0">
                <a:latin typeface="Arial Narrow"/>
                <a:cs typeface="Times New Roman" panose="02020603050405020304" pitchFamily="18" charset="0"/>
              </a:rPr>
              <a:t>Rating for Price Changes for Medicinal Products  </a:t>
            </a:r>
            <a:endParaRPr lang="ru-RU" sz="4200" b="1" dirty="0">
              <a:latin typeface="Arial Narrow"/>
            </a:endParaRPr>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1260990" y="8230024"/>
            <a:ext cx="11867114" cy="415498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Arial Narrow"/>
                <a:ea typeface="Calibri" panose="020F0502020204030204" pitchFamily="34" charset="0"/>
                <a:cs typeface="Times New Roman" panose="02020603050405020304" pitchFamily="18" charset="0"/>
              </a:rPr>
              <a:t>The coronavirus pandemic has resulted in speculative demand for personal protective equipment (PPE), and hence the surge of prices for such equipment. In February-April 2020, prices for medical masks went up 5-10 times; for sanitizers and disinfectants – by 4-7 times. In May-June 2020, PPE costs, owing to rising supply, started to decrease, but nevertheless remain 1.5-2 times above their pre-crisis costs. </a:t>
            </a:r>
            <a:endParaRPr lang="ru-RU" sz="2400" dirty="0">
              <a:latin typeface="Arial Narrow"/>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Arial Narrow"/>
                <a:ea typeface="Calibri" panose="020F0502020204030204" pitchFamily="34" charset="0"/>
                <a:cs typeface="Times New Roman" panose="02020603050405020304" pitchFamily="18" charset="0"/>
              </a:rPr>
              <a:t>Overall, the cost of pharmaceutical goods and medicinal items, sold through pharmacies, over the entire period of the pandemic, remained stable in most countries. The biggest price hikes were noted in Kazakhstan (up 10.2% since the start of the crisis), Turkey (up 8%), and the Netherlands (up 6.5%). In Russia, the cost of medications in March-May 2020 went up by 4.2% </a:t>
            </a:r>
            <a:endParaRPr lang="ru-RU" sz="2400" dirty="0">
              <a:latin typeface="Arial Narrow"/>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Arial Narrow"/>
                <a:ea typeface="Calibri" panose="020F0502020204030204" pitchFamily="34" charset="0"/>
                <a:cs typeface="Times New Roman" panose="02020603050405020304" pitchFamily="18" charset="0"/>
              </a:rPr>
              <a:t>For this indicator, Russia ranked 42</a:t>
            </a:r>
            <a:r>
              <a:rPr lang="en-US" sz="2400" baseline="30000" dirty="0">
                <a:latin typeface="Arial Narrow"/>
                <a:ea typeface="Calibri" panose="020F0502020204030204" pitchFamily="34" charset="0"/>
                <a:cs typeface="Times New Roman" panose="02020603050405020304" pitchFamily="18" charset="0"/>
              </a:rPr>
              <a:t>nd</a:t>
            </a:r>
            <a:r>
              <a:rPr lang="en-US" sz="2400" dirty="0">
                <a:latin typeface="Arial Narrow"/>
                <a:ea typeface="Calibri" panose="020F0502020204030204" pitchFamily="34" charset="0"/>
                <a:cs typeface="Times New Roman" panose="02020603050405020304" pitchFamily="18" charset="0"/>
              </a:rPr>
              <a:t> with 46 points. The leaders (the minimal price growth) on the ranking are Brazil (down 0.8%), Israel, the USA and western European countries. </a:t>
            </a:r>
          </a:p>
        </p:txBody>
      </p:sp>
      <p:sp>
        <p:nvSpPr>
          <p:cNvPr id="14" name="TextBox 13">
            <a:extLst>
              <a:ext uri="{FF2B5EF4-FFF2-40B4-BE49-F238E27FC236}">
                <a16:creationId xmlns:a16="http://schemas.microsoft.com/office/drawing/2014/main" id="{9374B8AE-C99A-4993-9906-431C1E13CA7E}"/>
              </a:ext>
            </a:extLst>
          </p:cNvPr>
          <p:cNvSpPr txBox="1"/>
          <p:nvPr/>
        </p:nvSpPr>
        <p:spPr>
          <a:xfrm>
            <a:off x="894150" y="13229002"/>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1800" i="1" dirty="0">
                <a:latin typeface="Arial Narrow"/>
              </a:rPr>
              <a:t>Source: national statistical agencies, Yahoo, estimates by HSE University</a:t>
            </a:r>
            <a:endParaRPr lang="ru-RU" sz="1800" i="1" dirty="0">
              <a:latin typeface="Arial Narrow"/>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9" t="14176" r="-529" b="-6610"/>
          <a:stretch/>
        </p:blipFill>
        <p:spPr bwMode="auto">
          <a:xfrm>
            <a:off x="1217290" y="3219081"/>
            <a:ext cx="11334750" cy="514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a:extLst>
              <a:ext uri="{FF2B5EF4-FFF2-40B4-BE49-F238E27FC236}">
                <a16:creationId xmlns:a16="http://schemas.microsoft.com/office/drawing/2014/main" id="{F9F9793C-75F6-4B0A-B68A-BF9C3993DB78}"/>
              </a:ext>
            </a:extLst>
          </p:cNvPr>
          <p:cNvSpPr>
            <a:spLocks noGrp="1"/>
          </p:cNvSpPr>
          <p:nvPr>
            <p:ph type="sldNum" sz="quarter" idx="2"/>
          </p:nvPr>
        </p:nvSpPr>
        <p:spPr/>
        <p:txBody>
          <a:bodyPr/>
          <a:lstStyle/>
          <a:p>
            <a:fld id="{86CB4B4D-7CA3-9044-876B-883B54F8677D}" type="slidenum">
              <a:rPr lang="ru-RU" smtClean="0"/>
              <a:t>22</a:t>
            </a:fld>
            <a:endParaRPr lang="ru-RU"/>
          </a:p>
        </p:txBody>
      </p:sp>
      <p:pic>
        <p:nvPicPr>
          <p:cNvPr id="3" name="Рисунок 2">
            <a:extLst>
              <a:ext uri="{FF2B5EF4-FFF2-40B4-BE49-F238E27FC236}">
                <a16:creationId xmlns:a16="http://schemas.microsoft.com/office/drawing/2014/main" id="{B264C0C6-C84A-45DC-8716-DCEF01F208A3}"/>
              </a:ext>
            </a:extLst>
          </p:cNvPr>
          <p:cNvPicPr>
            <a:picLocks noChangeAspect="1"/>
          </p:cNvPicPr>
          <p:nvPr/>
        </p:nvPicPr>
        <p:blipFill>
          <a:blip r:embed="rId5"/>
          <a:stretch>
            <a:fillRect/>
          </a:stretch>
        </p:blipFill>
        <p:spPr>
          <a:xfrm>
            <a:off x="13600742" y="3041576"/>
            <a:ext cx="10089202" cy="10108489"/>
          </a:xfrm>
          <a:prstGeom prst="rect">
            <a:avLst/>
          </a:prstGeom>
        </p:spPr>
      </p:pic>
    </p:spTree>
    <p:extLst>
      <p:ext uri="{BB962C8B-B14F-4D97-AF65-F5344CB8AC3E}">
        <p14:creationId xmlns:p14="http://schemas.microsoft.com/office/powerpoint/2010/main" val="404275193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sz="320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II.4 Stability</a:t>
            </a:r>
            <a:r>
              <a:rPr lang="ru-RU" sz="5400" dirty="0"/>
              <a:t> </a:t>
            </a:r>
            <a:r>
              <a:rPr lang="en-US" sz="5400" dirty="0"/>
              <a:t>of Educational Systems </a:t>
            </a:r>
            <a:endParaRPr lang="ru-RU" sz="5400" dirty="0"/>
          </a:p>
        </p:txBody>
      </p:sp>
      <p:sp>
        <p:nvSpPr>
          <p:cNvPr id="11" name="Прямоугольник 10">
            <a:extLst>
              <a:ext uri="{FF2B5EF4-FFF2-40B4-BE49-F238E27FC236}">
                <a16:creationId xmlns:a16="http://schemas.microsoft.com/office/drawing/2014/main" id="{5891A8A1-78A5-4916-A3EF-86282FD15288}"/>
              </a:ext>
            </a:extLst>
          </p:cNvPr>
          <p:cNvSpPr/>
          <p:nvPr/>
        </p:nvSpPr>
        <p:spPr>
          <a:xfrm>
            <a:off x="13128104" y="2302912"/>
            <a:ext cx="11017224" cy="738664"/>
          </a:xfrm>
          <a:prstGeom prst="rect">
            <a:avLst/>
          </a:prstGeom>
        </p:spPr>
        <p:txBody>
          <a:bodyPr wrap="square">
            <a:spAutoFit/>
          </a:bodyPr>
          <a:lstStyle/>
          <a:p>
            <a:r>
              <a:rPr lang="en-US" sz="4200" b="1" dirty="0">
                <a:latin typeface="Arial Narrow"/>
                <a:cs typeface="Times New Roman" panose="02020603050405020304" pitchFamily="18" charset="0"/>
              </a:rPr>
              <a:t>Stability Rating for Educational Systems</a:t>
            </a:r>
            <a:endParaRPr lang="ru-RU" sz="4200" b="1" dirty="0">
              <a:latin typeface="Arial Narrow"/>
            </a:endParaRPr>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1234858" y="2276443"/>
            <a:ext cx="11867114" cy="932563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Arial Narrow"/>
                <a:ea typeface="Calibri" panose="020F0502020204030204" pitchFamily="34" charset="0"/>
                <a:cs typeface="Times New Roman" panose="02020603050405020304" pitchFamily="18" charset="0"/>
              </a:rPr>
              <a:t>In terms of education, all countries have been dealing with the task to maintain the maximum involvement of school students and university learners in the educational process. To this end, actual types of engaging leaners in educational processes have been used as indicators (with respect to secondary professional training, this data has yet to be divulged), along with options for distance learning in national educational systems, finishing the academic year on time, and the provision of examinations. A key measure in ensuring access to education in certain countries has been efforts to provide work placement for students who have lost their jobs.</a:t>
            </a:r>
            <a:endParaRPr lang="ru-RU" sz="2400" dirty="0">
              <a:latin typeface="Arial Narrow"/>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Arial Narrow"/>
                <a:ea typeface="Calibri" panose="020F0502020204030204" pitchFamily="34" charset="0"/>
                <a:cs typeface="Times New Roman" panose="02020603050405020304" pitchFamily="18" charset="0"/>
              </a:rPr>
              <a:t>The indicator for each country has been calculated as the total points for the following aspects regarding the educational system (with subsequent conversion on a 100-point scale): </a:t>
            </a:r>
          </a:p>
          <a:p>
            <a:pPr marL="342900" indent="-342900" algn="just">
              <a:buFont typeface="Arial" panose="020B0604020202020204" pitchFamily="34" charset="0"/>
              <a:buChar char="•"/>
            </a:pPr>
            <a:endParaRPr lang="ru-RU" sz="2400" dirty="0">
              <a:latin typeface="Arial Narrow"/>
              <a:ea typeface="Calibri" panose="020F0502020204030204" pitchFamily="34" charset="0"/>
              <a:cs typeface="Times New Roman" panose="02020603050405020304" pitchFamily="18" charset="0"/>
            </a:endParaRPr>
          </a:p>
          <a:p>
            <a:pPr algn="just"/>
            <a:r>
              <a:rPr lang="en-US" sz="2400" dirty="0">
                <a:latin typeface="Arial Narrow"/>
                <a:ea typeface="Calibri" panose="020F0502020204030204" pitchFamily="34" charset="0"/>
                <a:cs typeface="Times New Roman" panose="02020603050405020304" pitchFamily="18" charset="0"/>
              </a:rPr>
              <a:t>With respect to general education: </a:t>
            </a:r>
            <a:endParaRPr lang="ru-RU" sz="2400" dirty="0">
              <a:latin typeface="Arial Narrow"/>
              <a:ea typeface="Calibri" panose="020F0502020204030204" pitchFamily="34" charset="0"/>
              <a:cs typeface="Times New Roman" panose="02020603050405020304" pitchFamily="18" charset="0"/>
            </a:endParaRPr>
          </a:p>
          <a:p>
            <a:pPr marL="720000" lvl="2" indent="-285750" algn="just">
              <a:buFont typeface="Arial" panose="020B0604020202020204" pitchFamily="34" charset="0"/>
              <a:buChar char="•"/>
            </a:pPr>
            <a:r>
              <a:rPr lang="en-US" sz="2000" b="1" i="1" dirty="0">
                <a:latin typeface="Arial Narrow"/>
                <a:ea typeface="Calibri" panose="020F0502020204030204" pitchFamily="34" charset="0"/>
                <a:cs typeface="Times New Roman" panose="02020603050405020304" pitchFamily="18" charset="0"/>
              </a:rPr>
              <a:t>Formats for organizing distance learning for school students and university learners </a:t>
            </a:r>
            <a:r>
              <a:rPr lang="ru-RU" sz="2000" dirty="0">
                <a:latin typeface="Arial Narrow"/>
                <a:ea typeface="Calibri" panose="020F0502020204030204" pitchFamily="34" charset="0"/>
                <a:cs typeface="Times New Roman" panose="02020603050405020304" pitchFamily="18" charset="0"/>
              </a:rPr>
              <a:t>(</a:t>
            </a:r>
            <a:r>
              <a:rPr lang="en-US" sz="2000" dirty="0">
                <a:latin typeface="Arial Narrow"/>
                <a:ea typeface="Calibri" panose="020F0502020204030204" pitchFamily="34" charset="0"/>
                <a:cs typeface="Times New Roman" panose="02020603050405020304" pitchFamily="18" charset="0"/>
              </a:rPr>
              <a:t>synchronous/asynchronous use of distance learning technologies/use of television </a:t>
            </a:r>
            <a:r>
              <a:rPr lang="en-US" sz="2000" dirty="0" err="1">
                <a:latin typeface="Arial Narrow"/>
                <a:ea typeface="Calibri" panose="020F0502020204030204" pitchFamily="34" charset="0"/>
                <a:cs typeface="Times New Roman" panose="02020603050405020304" pitchFamily="18" charset="0"/>
              </a:rPr>
              <a:t>programmes</a:t>
            </a:r>
            <a:r>
              <a:rPr lang="en-US" sz="2000" dirty="0">
                <a:latin typeface="Arial Narrow"/>
                <a:ea typeface="Calibri" panose="020F0502020204030204" pitchFamily="34" charset="0"/>
                <a:cs typeface="Times New Roman" panose="02020603050405020304" pitchFamily="18" charset="0"/>
              </a:rPr>
              <a:t> and radio</a:t>
            </a:r>
            <a:r>
              <a:rPr lang="ru-RU" sz="2000" dirty="0">
                <a:latin typeface="Arial Narrow"/>
                <a:ea typeface="Calibri" panose="020F0502020204030204" pitchFamily="34" charset="0"/>
                <a:cs typeface="Times New Roman" panose="02020603050405020304" pitchFamily="18" charset="0"/>
              </a:rPr>
              <a:t>);</a:t>
            </a:r>
          </a:p>
          <a:p>
            <a:pPr marL="720000" lvl="2" indent="-342900" algn="just">
              <a:buFont typeface="Arial" panose="020B0604020202020204" pitchFamily="34" charset="0"/>
              <a:buChar char="•"/>
            </a:pPr>
            <a:r>
              <a:rPr lang="en-US" sz="2000" b="1" i="1" dirty="0">
                <a:latin typeface="Arial Narrow"/>
                <a:ea typeface="Calibri" panose="020F0502020204030204" pitchFamily="34" charset="0"/>
                <a:cs typeface="Times New Roman" panose="02020603050405020304" pitchFamily="18" charset="0"/>
              </a:rPr>
              <a:t>Options for providing content and technological support under national curricula </a:t>
            </a:r>
            <a:r>
              <a:rPr lang="ru-RU" sz="2000" dirty="0">
                <a:latin typeface="Arial Narrow"/>
                <a:ea typeface="Calibri" panose="020F0502020204030204" pitchFamily="34" charset="0"/>
                <a:cs typeface="Times New Roman" panose="02020603050405020304" pitchFamily="18" charset="0"/>
              </a:rPr>
              <a:t>(</a:t>
            </a:r>
            <a:r>
              <a:rPr lang="en-US" sz="2000" dirty="0">
                <a:latin typeface="Arial Narrow"/>
                <a:ea typeface="Calibri" panose="020F0502020204030204" pitchFamily="34" charset="0"/>
                <a:cs typeface="Times New Roman" panose="02020603050405020304" pitchFamily="18" charset="0"/>
              </a:rPr>
              <a:t>for all academic disciplines/for some disciplines</a:t>
            </a:r>
            <a:r>
              <a:rPr lang="ru-RU" sz="2000" dirty="0">
                <a:latin typeface="Arial Narrow"/>
                <a:ea typeface="Calibri" panose="020F0502020204030204" pitchFamily="34" charset="0"/>
                <a:cs typeface="Times New Roman" panose="02020603050405020304" pitchFamily="18" charset="0"/>
              </a:rPr>
              <a:t>);</a:t>
            </a:r>
          </a:p>
          <a:p>
            <a:pPr marL="720000" lvl="2" indent="-342900" algn="just">
              <a:buFont typeface="Arial" panose="020B0604020202020204" pitchFamily="34" charset="0"/>
              <a:buChar char="•"/>
            </a:pPr>
            <a:r>
              <a:rPr lang="en-US" sz="2000" b="1" i="1" dirty="0">
                <a:latin typeface="Arial Narrow"/>
                <a:ea typeface="Calibri" panose="020F0502020204030204" pitchFamily="34" charset="0"/>
                <a:cs typeface="Times New Roman" panose="02020603050405020304" pitchFamily="18" charset="0"/>
              </a:rPr>
              <a:t>Completion of academic year </a:t>
            </a:r>
            <a:r>
              <a:rPr lang="ru-RU" sz="2000" dirty="0">
                <a:latin typeface="Arial Narrow"/>
                <a:ea typeface="Calibri" panose="020F0502020204030204" pitchFamily="34" charset="0"/>
                <a:cs typeface="Times New Roman" panose="02020603050405020304" pitchFamily="18" charset="0"/>
              </a:rPr>
              <a:t>(</a:t>
            </a:r>
            <a:r>
              <a:rPr lang="en-US" sz="2000" dirty="0">
                <a:latin typeface="Arial Narrow"/>
                <a:ea typeface="Calibri" panose="020F0502020204030204" pitchFamily="34" charset="0"/>
                <a:cs typeface="Times New Roman" panose="02020603050405020304" pitchFamily="18" charset="0"/>
              </a:rPr>
              <a:t>maintaining traditional times for the close of the academic year/early close of the year);</a:t>
            </a:r>
            <a:endParaRPr lang="ru-RU" sz="2000" dirty="0">
              <a:latin typeface="Arial Narrow"/>
              <a:ea typeface="Calibri" panose="020F0502020204030204" pitchFamily="34" charset="0"/>
              <a:cs typeface="Times New Roman" panose="02020603050405020304" pitchFamily="18" charset="0"/>
            </a:endParaRPr>
          </a:p>
          <a:p>
            <a:pPr marL="720000" lvl="2" indent="-342900" algn="just">
              <a:buFont typeface="Arial" panose="020B0604020202020204" pitchFamily="34" charset="0"/>
              <a:buChar char="•"/>
            </a:pPr>
            <a:r>
              <a:rPr lang="en-US" sz="2000" b="1" i="1" dirty="0">
                <a:latin typeface="Arial Narrow"/>
                <a:ea typeface="Calibri" panose="020F0502020204030204" pitchFamily="34" charset="0"/>
                <a:cs typeface="Times New Roman" panose="02020603050405020304" pitchFamily="18" charset="0"/>
              </a:rPr>
              <a:t>Organization of school graduates’ final testing </a:t>
            </a:r>
            <a:r>
              <a:rPr lang="ru-RU" sz="2000" dirty="0">
                <a:latin typeface="Arial Narrow"/>
                <a:ea typeface="Calibri" panose="020F0502020204030204" pitchFamily="34" charset="0"/>
                <a:cs typeface="Times New Roman" panose="02020603050405020304" pitchFamily="18" charset="0"/>
              </a:rPr>
              <a:t>(</a:t>
            </a:r>
            <a:r>
              <a:rPr lang="en-US" sz="2000" dirty="0">
                <a:latin typeface="Arial Narrow"/>
                <a:ea typeface="Calibri" panose="020F0502020204030204" pitchFamily="34" charset="0"/>
                <a:cs typeface="Times New Roman" panose="02020603050405020304" pitchFamily="18" charset="0"/>
              </a:rPr>
              <a:t>maintaining current norms in final testing/correction of these norms/ cancelation of final tests).</a:t>
            </a:r>
            <a:endParaRPr lang="ru-RU" sz="2400" dirty="0">
              <a:latin typeface="Arial Narrow"/>
              <a:ea typeface="Calibri" panose="020F0502020204030204" pitchFamily="34" charset="0"/>
              <a:cs typeface="Times New Roman" panose="02020603050405020304" pitchFamily="18" charset="0"/>
            </a:endParaRPr>
          </a:p>
          <a:p>
            <a:pPr algn="just"/>
            <a:r>
              <a:rPr lang="en-US" sz="2400" dirty="0">
                <a:latin typeface="Arial Narrow"/>
                <a:ea typeface="Calibri" panose="020F0502020204030204" pitchFamily="34" charset="0"/>
                <a:cs typeface="Times New Roman" panose="02020603050405020304" pitchFamily="18" charset="0"/>
              </a:rPr>
              <a:t>With respect to higher education:</a:t>
            </a:r>
            <a:endParaRPr lang="ru-RU" sz="2400" dirty="0">
              <a:latin typeface="Arial Narrow"/>
              <a:ea typeface="Calibri" panose="020F0502020204030204" pitchFamily="34" charset="0"/>
              <a:cs typeface="Times New Roman" panose="02020603050405020304" pitchFamily="18" charset="0"/>
            </a:endParaRPr>
          </a:p>
          <a:p>
            <a:pPr marL="720000" lvl="2" indent="-342900" algn="just">
              <a:buFont typeface="Arial" panose="020B0604020202020204" pitchFamily="34" charset="0"/>
              <a:buChar char="•"/>
            </a:pPr>
            <a:r>
              <a:rPr lang="en-US" sz="2000" b="1" i="1" dirty="0">
                <a:latin typeface="Arial Narrow"/>
                <a:cs typeface="Times New Roman" panose="02020603050405020304" pitchFamily="18" charset="0"/>
              </a:rPr>
              <a:t>Formats for organizing distance learning for students </a:t>
            </a:r>
            <a:r>
              <a:rPr lang="ru-RU" sz="2000" dirty="0">
                <a:latin typeface="Arial Narrow"/>
                <a:cs typeface="Times New Roman" panose="02020603050405020304" pitchFamily="18" charset="0"/>
              </a:rPr>
              <a:t>(</a:t>
            </a:r>
            <a:r>
              <a:rPr lang="en-US" sz="2000" dirty="0">
                <a:latin typeface="Arial Narrow"/>
                <a:cs typeface="Times New Roman" panose="02020603050405020304" pitchFamily="18" charset="0"/>
              </a:rPr>
              <a:t>with the use of asynchronous learning/LMS university systems/LMS and online platforms</a:t>
            </a:r>
            <a:r>
              <a:rPr lang="ru-RU" sz="2000" dirty="0">
                <a:latin typeface="Arial Narrow"/>
                <a:cs typeface="Times New Roman" panose="02020603050405020304" pitchFamily="18" charset="0"/>
              </a:rPr>
              <a:t>)</a:t>
            </a:r>
          </a:p>
          <a:p>
            <a:pPr marL="720000" lvl="2" indent="-342900" algn="just">
              <a:buFont typeface="Arial" panose="020B0604020202020204" pitchFamily="34" charset="0"/>
              <a:buChar char="•"/>
            </a:pPr>
            <a:r>
              <a:rPr lang="en-US" sz="2000" b="1" i="1" dirty="0">
                <a:latin typeface="Arial Narrow"/>
                <a:cs typeface="Times New Roman" panose="02020603050405020304" pitchFamily="18" charset="0"/>
              </a:rPr>
              <a:t>Measures of national governments and universities to support students’ employment options during the pandemic</a:t>
            </a:r>
            <a:r>
              <a:rPr lang="ru-RU" sz="2000" dirty="0">
                <a:latin typeface="Arial Narrow"/>
                <a:cs typeface="Times New Roman" panose="02020603050405020304" pitchFamily="18" charset="0"/>
              </a:rPr>
              <a:t>.</a:t>
            </a:r>
          </a:p>
          <a:p>
            <a:pPr marL="342900" indent="-342900" algn="just">
              <a:buFont typeface="Arial" panose="020B0604020202020204" pitchFamily="34" charset="0"/>
              <a:buChar char="•"/>
            </a:pPr>
            <a:endParaRPr lang="ru-RU" sz="2400" dirty="0">
              <a:latin typeface="Arial Narrow"/>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Arial Narrow"/>
                <a:ea typeface="Calibri" panose="020F0502020204030204" pitchFamily="34" charset="0"/>
                <a:cs typeface="Times New Roman" panose="02020603050405020304" pitchFamily="18" charset="0"/>
              </a:rPr>
              <a:t>In terms of stability of its educational system, </a:t>
            </a:r>
            <a:r>
              <a:rPr lang="en-US" sz="2400" b="1" u="sng" dirty="0">
                <a:latin typeface="Arial Narrow"/>
                <a:ea typeface="Calibri" panose="020F0502020204030204" pitchFamily="34" charset="0"/>
                <a:cs typeface="Times New Roman" panose="02020603050405020304" pitchFamily="18" charset="0"/>
              </a:rPr>
              <a:t>Russia ranks 5-14</a:t>
            </a:r>
            <a:r>
              <a:rPr lang="en-US" sz="2400" b="1" u="sng" baseline="30000" dirty="0">
                <a:latin typeface="Arial Narrow"/>
                <a:ea typeface="Calibri" panose="020F0502020204030204" pitchFamily="34" charset="0"/>
                <a:cs typeface="Times New Roman" panose="02020603050405020304" pitchFamily="18" charset="0"/>
              </a:rPr>
              <a:t>th</a:t>
            </a:r>
            <a:r>
              <a:rPr lang="en-US" sz="2400" b="1" u="sng" dirty="0">
                <a:latin typeface="Arial Narrow"/>
                <a:ea typeface="Calibri" panose="020F0502020204030204" pitchFamily="34" charset="0"/>
                <a:cs typeface="Times New Roman" panose="02020603050405020304" pitchFamily="18" charset="0"/>
              </a:rPr>
              <a:t> </a:t>
            </a:r>
            <a:r>
              <a:rPr lang="en-US" sz="2400" dirty="0">
                <a:latin typeface="Arial Narrow"/>
                <a:ea typeface="Calibri" panose="020F0502020204030204" pitchFamily="34" charset="0"/>
                <a:cs typeface="Times New Roman" panose="02020603050405020304" pitchFamily="18" charset="0"/>
              </a:rPr>
              <a:t>with 75 points.</a:t>
            </a:r>
            <a:r>
              <a:rPr lang="ru-RU" sz="2400" dirty="0">
                <a:latin typeface="Arial Narrow"/>
                <a:ea typeface="Calibri" panose="020F0502020204030204" pitchFamily="34" charset="0"/>
                <a:cs typeface="Times New Roman" panose="02020603050405020304" pitchFamily="18" charset="0"/>
              </a:rPr>
              <a:t> </a:t>
            </a:r>
            <a:r>
              <a:rPr lang="en-US" sz="2400" dirty="0">
                <a:latin typeface="Arial Narrow"/>
                <a:ea typeface="Calibri" panose="020F0502020204030204" pitchFamily="34" charset="0"/>
                <a:cs typeface="Times New Roman" panose="02020603050405020304" pitchFamily="18" charset="0"/>
              </a:rPr>
              <a:t>The leaders for this indicator are: Austria, Germany, Israel and Canada (88 points). </a:t>
            </a:r>
          </a:p>
        </p:txBody>
      </p:sp>
      <p:sp>
        <p:nvSpPr>
          <p:cNvPr id="14" name="TextBox 13">
            <a:extLst>
              <a:ext uri="{FF2B5EF4-FFF2-40B4-BE49-F238E27FC236}">
                <a16:creationId xmlns:a16="http://schemas.microsoft.com/office/drawing/2014/main" id="{9374B8AE-C99A-4993-9906-431C1E13CA7E}"/>
              </a:ext>
            </a:extLst>
          </p:cNvPr>
          <p:cNvSpPr txBox="1"/>
          <p:nvPr/>
        </p:nvSpPr>
        <p:spPr>
          <a:xfrm>
            <a:off x="886744" y="12780687"/>
            <a:ext cx="10801200" cy="69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1800" i="1" dirty="0">
                <a:latin typeface="Arial Narrow"/>
              </a:rPr>
              <a:t>Source: reports by World Bank, OECD and UNESCO, as well as open national data processed by experts from HSE Institute of Education</a:t>
            </a:r>
            <a:endParaRPr lang="ru-RU" sz="1800" i="1" dirty="0">
              <a:latin typeface="Arial Narrow"/>
            </a:endParaRPr>
          </a:p>
        </p:txBody>
      </p:sp>
      <p:sp>
        <p:nvSpPr>
          <p:cNvPr id="2" name="Номер слайда 1">
            <a:extLst>
              <a:ext uri="{FF2B5EF4-FFF2-40B4-BE49-F238E27FC236}">
                <a16:creationId xmlns:a16="http://schemas.microsoft.com/office/drawing/2014/main" id="{F9F9793C-75F6-4B0A-B68A-BF9C3993DB78}"/>
              </a:ext>
            </a:extLst>
          </p:cNvPr>
          <p:cNvSpPr>
            <a:spLocks noGrp="1"/>
          </p:cNvSpPr>
          <p:nvPr>
            <p:ph type="sldNum" sz="quarter" idx="2"/>
          </p:nvPr>
        </p:nvSpPr>
        <p:spPr/>
        <p:txBody>
          <a:bodyPr/>
          <a:lstStyle/>
          <a:p>
            <a:fld id="{86CB4B4D-7CA3-9044-876B-883B54F8677D}" type="slidenum">
              <a:rPr lang="ru-RU" smtClean="0"/>
              <a:t>23</a:t>
            </a:fld>
            <a:endParaRPr lang="ru-RU"/>
          </a:p>
        </p:txBody>
      </p:sp>
      <p:pic>
        <p:nvPicPr>
          <p:cNvPr id="4" name="Рисунок 3">
            <a:extLst>
              <a:ext uri="{FF2B5EF4-FFF2-40B4-BE49-F238E27FC236}">
                <a16:creationId xmlns:a16="http://schemas.microsoft.com/office/drawing/2014/main" id="{25710429-4F19-4281-BAA2-933EEC843ABD}"/>
              </a:ext>
            </a:extLst>
          </p:cNvPr>
          <p:cNvPicPr>
            <a:picLocks noChangeAspect="1"/>
          </p:cNvPicPr>
          <p:nvPr/>
        </p:nvPicPr>
        <p:blipFill>
          <a:blip r:embed="rId4"/>
          <a:stretch>
            <a:fillRect/>
          </a:stretch>
        </p:blipFill>
        <p:spPr>
          <a:xfrm>
            <a:off x="14064208" y="3041575"/>
            <a:ext cx="9084934" cy="10210703"/>
          </a:xfrm>
          <a:prstGeom prst="rect">
            <a:avLst/>
          </a:prstGeom>
        </p:spPr>
      </p:pic>
    </p:spTree>
    <p:extLst>
      <p:ext uri="{BB962C8B-B14F-4D97-AF65-F5344CB8AC3E}">
        <p14:creationId xmlns:p14="http://schemas.microsoft.com/office/powerpoint/2010/main" val="168171140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1201065" y="2760760"/>
            <a:ext cx="10672443" cy="8494633"/>
          </a:xfrm>
          <a:prstGeom prst="rect">
            <a:avLst/>
          </a:prstGeom>
        </p:spPr>
        <p:txBody>
          <a:bodyPr wrap="square">
            <a:spAutoFit/>
          </a:bodyPr>
          <a:lstStyle/>
          <a:p>
            <a:pPr marL="342900" indent="-342900" algn="just">
              <a:buFont typeface="Arial" panose="020B0604020202020204" pitchFamily="34" charset="0"/>
              <a:buChar char="•"/>
            </a:pPr>
            <a:r>
              <a:rPr lang="en-US" sz="2600" dirty="0">
                <a:latin typeface="+mn-lt"/>
                <a:ea typeface="Calibri" panose="020F0502020204030204" pitchFamily="34" charset="0"/>
                <a:cs typeface="Times New Roman" panose="02020603050405020304" pitchFamily="18" charset="0"/>
              </a:rPr>
              <a:t>The leaders in the economic rating are the USA (74 points), the Czech Republic (67), Japan (66) and Poland (66). The outsiders in the ranking are: Iraq (13), Chile (14), Egypt (14), Peru (14) and Ghana (15). Russia takes 12</a:t>
            </a:r>
            <a:r>
              <a:rPr lang="en-US" sz="2600" baseline="30000" dirty="0">
                <a:latin typeface="+mn-lt"/>
                <a:ea typeface="Calibri" panose="020F0502020204030204" pitchFamily="34" charset="0"/>
                <a:cs typeface="Times New Roman" panose="02020603050405020304" pitchFamily="18" charset="0"/>
              </a:rPr>
              <a:t>th</a:t>
            </a:r>
            <a:r>
              <a:rPr lang="en-US" sz="2600" dirty="0">
                <a:latin typeface="+mn-lt"/>
                <a:ea typeface="Calibri" panose="020F0502020204030204" pitchFamily="34" charset="0"/>
                <a:cs typeface="Times New Roman" panose="02020603050405020304" pitchFamily="18" charset="0"/>
              </a:rPr>
              <a:t> place with 57 points. </a:t>
            </a:r>
            <a:endParaRPr lang="ru-RU" sz="2600" dirty="0">
              <a:latin typeface="+mn-lt"/>
              <a:ea typeface="Calibri" panose="020F0502020204030204" pitchFamily="34" charset="0"/>
              <a:cs typeface="Times New Roman" panose="02020603050405020304" pitchFamily="18" charset="0"/>
            </a:endParaRPr>
          </a:p>
          <a:p>
            <a:pPr algn="just"/>
            <a:r>
              <a:rPr lang="ru-RU" sz="2600" dirty="0">
                <a:latin typeface="+mn-lt"/>
                <a:ea typeface="Calibri" panose="020F0502020204030204" pitchFamily="34" charset="0"/>
                <a:cs typeface="Times New Roman" panose="02020603050405020304" pitchFamily="18" charset="0"/>
              </a:rPr>
              <a:t> </a:t>
            </a:r>
          </a:p>
          <a:p>
            <a:pPr marL="342900" indent="-342900" algn="just">
              <a:buFont typeface="Arial" panose="020B0604020202020204" pitchFamily="34" charset="0"/>
              <a:buChar char="•"/>
            </a:pPr>
            <a:r>
              <a:rPr lang="en-US" sz="2600" dirty="0">
                <a:latin typeface="+mn-lt"/>
                <a:ea typeface="Calibri" panose="020F0502020204030204" pitchFamily="34" charset="0"/>
                <a:cs typeface="Times New Roman" panose="02020603050405020304" pitchFamily="18" charset="0"/>
              </a:rPr>
              <a:t>Composite rating for economics is calculated for 48 countries based on five respective components: </a:t>
            </a:r>
          </a:p>
          <a:p>
            <a:pPr algn="just"/>
            <a:endParaRPr lang="ru-RU" sz="2600" dirty="0">
              <a:latin typeface="+mn-lt"/>
              <a:ea typeface="Calibri" panose="020F0502020204030204" pitchFamily="34" charset="0"/>
              <a:cs typeface="Times New Roman" panose="02020603050405020304" pitchFamily="18" charset="0"/>
            </a:endParaRPr>
          </a:p>
          <a:p>
            <a:pPr lvl="1" indent="457200" algn="just"/>
            <a:r>
              <a:rPr lang="en-US" sz="2600" dirty="0">
                <a:latin typeface="+mn-lt"/>
                <a:ea typeface="Calibri" panose="020F0502020204030204" pitchFamily="34" charset="0"/>
                <a:cs typeface="Times New Roman" panose="02020603050405020304" pitchFamily="18" charset="0"/>
              </a:rPr>
              <a:t>(1) fiscal stimulus </a:t>
            </a:r>
            <a:r>
              <a:rPr lang="ru-RU" sz="2600" dirty="0">
                <a:latin typeface="+mn-lt"/>
                <a:ea typeface="Calibri" panose="020F0502020204030204" pitchFamily="34" charset="0"/>
                <a:cs typeface="Times New Roman" panose="02020603050405020304" pitchFamily="18" charset="0"/>
              </a:rPr>
              <a:t>(% </a:t>
            </a:r>
            <a:r>
              <a:rPr lang="en-US" sz="2600" dirty="0">
                <a:latin typeface="+mn-lt"/>
                <a:ea typeface="Calibri" panose="020F0502020204030204" pitchFamily="34" charset="0"/>
                <a:cs typeface="Times New Roman" panose="02020603050405020304" pitchFamily="18" charset="0"/>
              </a:rPr>
              <a:t>of a country’s GDP</a:t>
            </a:r>
            <a:r>
              <a:rPr lang="ru-RU" sz="2600" dirty="0">
                <a:latin typeface="+mn-lt"/>
                <a:ea typeface="Calibri" panose="020F0502020204030204" pitchFamily="34" charset="0"/>
                <a:cs typeface="Times New Roman" panose="02020603050405020304" pitchFamily="18" charset="0"/>
              </a:rPr>
              <a:t>)</a:t>
            </a:r>
            <a:r>
              <a:rPr lang="en-US" sz="2600" dirty="0">
                <a:latin typeface="+mn-lt"/>
                <a:ea typeface="Calibri" panose="020F0502020204030204" pitchFamily="34" charset="0"/>
                <a:cs typeface="Times New Roman" panose="02020603050405020304" pitchFamily="18" charset="0"/>
              </a:rPr>
              <a:t>;</a:t>
            </a:r>
          </a:p>
          <a:p>
            <a:pPr lvl="1" indent="457200" algn="just"/>
            <a:r>
              <a:rPr lang="ru-RU" sz="2600" dirty="0">
                <a:latin typeface="+mn-lt"/>
                <a:ea typeface="Calibri" panose="020F0502020204030204" pitchFamily="34" charset="0"/>
                <a:cs typeface="Times New Roman" panose="02020603050405020304" pitchFamily="18" charset="0"/>
              </a:rPr>
              <a:t>(</a:t>
            </a:r>
            <a:r>
              <a:rPr lang="en-US" sz="2600" dirty="0">
                <a:latin typeface="+mn-lt"/>
                <a:ea typeface="Calibri" panose="020F0502020204030204" pitchFamily="34" charset="0"/>
                <a:cs typeface="Times New Roman" panose="02020603050405020304" pitchFamily="18" charset="0"/>
              </a:rPr>
              <a:t>2</a:t>
            </a:r>
            <a:r>
              <a:rPr lang="ru-RU" sz="2600" dirty="0">
                <a:latin typeface="+mn-lt"/>
                <a:ea typeface="Calibri" panose="020F0502020204030204" pitchFamily="34" charset="0"/>
                <a:cs typeface="Times New Roman" panose="02020603050405020304" pitchFamily="18" charset="0"/>
              </a:rPr>
              <a:t>) </a:t>
            </a:r>
            <a:r>
              <a:rPr lang="en-US" sz="2600" dirty="0">
                <a:latin typeface="+mn-lt"/>
                <a:ea typeface="Calibri" panose="020F0502020204030204" pitchFamily="34" charset="0"/>
                <a:cs typeface="Times New Roman" panose="02020603050405020304" pitchFamily="18" charset="0"/>
              </a:rPr>
              <a:t>changes in business activities (as % against the initial month of the epidemic); </a:t>
            </a:r>
          </a:p>
          <a:p>
            <a:pPr lvl="1" indent="457200" algn="just"/>
            <a:r>
              <a:rPr lang="en-US" sz="2600" dirty="0">
                <a:latin typeface="+mn-lt"/>
                <a:ea typeface="Calibri" panose="020F0502020204030204" pitchFamily="34" charset="0"/>
                <a:cs typeface="Times New Roman" panose="02020603050405020304" pitchFamily="18" charset="0"/>
              </a:rPr>
              <a:t>3</a:t>
            </a:r>
            <a:r>
              <a:rPr lang="ru-RU" sz="2600" dirty="0">
                <a:latin typeface="+mn-lt"/>
                <a:ea typeface="Calibri" panose="020F0502020204030204" pitchFamily="34" charset="0"/>
                <a:cs typeface="Times New Roman" panose="02020603050405020304" pitchFamily="18" charset="0"/>
              </a:rPr>
              <a:t>) </a:t>
            </a:r>
            <a:r>
              <a:rPr lang="en-US" sz="2600" dirty="0">
                <a:latin typeface="+mn-lt"/>
                <a:ea typeface="Calibri" panose="020F0502020204030204" pitchFamily="34" charset="0"/>
                <a:cs typeface="Times New Roman" panose="02020603050405020304" pitchFamily="18" charset="0"/>
              </a:rPr>
              <a:t>changes in local mobility;</a:t>
            </a:r>
            <a:endParaRPr lang="ru-RU" sz="2600" dirty="0">
              <a:latin typeface="+mn-lt"/>
              <a:ea typeface="Calibri" panose="020F0502020204030204" pitchFamily="34" charset="0"/>
              <a:cs typeface="Times New Roman" panose="02020603050405020304" pitchFamily="18" charset="0"/>
            </a:endParaRPr>
          </a:p>
          <a:p>
            <a:pPr lvl="2" algn="just"/>
            <a:r>
              <a:rPr lang="en-US" sz="2600" dirty="0">
                <a:latin typeface="+mn-lt"/>
                <a:ea typeface="Calibri" panose="020F0502020204030204" pitchFamily="34" charset="0"/>
                <a:cs typeface="Times New Roman" panose="02020603050405020304" pitchFamily="18" charset="0"/>
              </a:rPr>
              <a:t>(4) changes in transport connections;</a:t>
            </a:r>
          </a:p>
          <a:p>
            <a:pPr lvl="2" algn="just"/>
            <a:r>
              <a:rPr lang="en-US" sz="2600" dirty="0">
                <a:latin typeface="+mn-lt"/>
                <a:ea typeface="Calibri" panose="020F0502020204030204" pitchFamily="34" charset="0"/>
                <a:cs typeface="Times New Roman" panose="02020603050405020304" pitchFamily="18" charset="0"/>
              </a:rPr>
              <a:t>(5) stability of internet infrastructure</a:t>
            </a:r>
            <a:r>
              <a:rPr lang="ru-RU" sz="2600" dirty="0">
                <a:latin typeface="+mn-lt"/>
                <a:ea typeface="Calibri" panose="020F0502020204030204" pitchFamily="34" charset="0"/>
                <a:cs typeface="Times New Roman" panose="02020603050405020304" pitchFamily="18" charset="0"/>
              </a:rPr>
              <a:t>.</a:t>
            </a:r>
            <a:endParaRPr lang="en-US" sz="2600" dirty="0">
              <a:latin typeface="+mn-lt"/>
              <a:ea typeface="Calibri" panose="020F0502020204030204" pitchFamily="34" charset="0"/>
              <a:cs typeface="Times New Roman" panose="02020603050405020304" pitchFamily="18" charset="0"/>
            </a:endParaRPr>
          </a:p>
          <a:p>
            <a:pPr lvl="2" indent="0" algn="just"/>
            <a:endParaRPr lang="ru-RU" sz="26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600" dirty="0">
                <a:latin typeface="+mn-lt"/>
                <a:ea typeface="Calibri" panose="020F0502020204030204" pitchFamily="34" charset="0"/>
                <a:cs typeface="Times New Roman" panose="02020603050405020304" pitchFamily="18" charset="0"/>
              </a:rPr>
              <a:t>Heightened weight </a:t>
            </a:r>
            <a:r>
              <a:rPr lang="ru-RU" sz="2600" dirty="0">
                <a:latin typeface="+mn-lt"/>
                <a:ea typeface="Calibri" panose="020F0502020204030204" pitchFamily="34" charset="0"/>
                <a:cs typeface="Times New Roman" panose="02020603050405020304" pitchFamily="18" charset="0"/>
              </a:rPr>
              <a:t>– 25% - </a:t>
            </a:r>
            <a:r>
              <a:rPr lang="en-US" sz="2600" dirty="0">
                <a:latin typeface="+mn-lt"/>
                <a:ea typeface="Calibri" panose="020F0502020204030204" pitchFamily="34" charset="0"/>
                <a:cs typeface="Times New Roman" panose="02020603050405020304" pitchFamily="18" charset="0"/>
              </a:rPr>
              <a:t>is assigned to the first two indicators, as the direct measurement of the pandemic influence on both the economy and the size of extra government spending on efforts to combat COVID-19. The internal mobility factor has a weight of 20%; the remaining two figures have a weight of 15% each; </a:t>
            </a:r>
          </a:p>
          <a:p>
            <a:pPr marL="342900" indent="-342900" algn="just">
              <a:buFont typeface="Arial" panose="020B0604020202020204" pitchFamily="34" charset="0"/>
              <a:buChar char="•"/>
            </a:pPr>
            <a:r>
              <a:rPr lang="en-US" sz="2600" dirty="0">
                <a:latin typeface="+mn-lt"/>
                <a:ea typeface="Calibri" panose="020F0502020204030204" pitchFamily="34" charset="0"/>
                <a:cs typeface="Times New Roman" panose="02020603050405020304" pitchFamily="18" charset="0"/>
              </a:rPr>
              <a:t>If data is missing for a certain indicator, the indicators for the country in question shall be re-weighted with their relative structure preserved. </a:t>
            </a:r>
            <a:endParaRPr lang="ru-RU" sz="26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600" dirty="0">
                <a:latin typeface="+mn-lt"/>
                <a:ea typeface="Calibri" panose="020F0502020204030204" pitchFamily="34" charset="0"/>
                <a:cs typeface="Times New Roman" panose="02020603050405020304" pitchFamily="18" charset="0"/>
              </a:rPr>
              <a:t>The data sources for each indicator are provided in the slides for respective indicators. </a:t>
            </a:r>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III. Economic Rating</a:t>
            </a:r>
            <a:endParaRPr lang="ru-RU" sz="5400" dirty="0"/>
          </a:p>
        </p:txBody>
      </p:sp>
      <p:sp>
        <p:nvSpPr>
          <p:cNvPr id="8" name="Прямоугольник 7">
            <a:extLst>
              <a:ext uri="{FF2B5EF4-FFF2-40B4-BE49-F238E27FC236}">
                <a16:creationId xmlns:a16="http://schemas.microsoft.com/office/drawing/2014/main" id="{5891A8A1-78A5-4916-A3EF-86282FD15288}"/>
              </a:ext>
            </a:extLst>
          </p:cNvPr>
          <p:cNvSpPr/>
          <p:nvPr/>
        </p:nvSpPr>
        <p:spPr>
          <a:xfrm>
            <a:off x="12264008" y="2195751"/>
            <a:ext cx="11192372" cy="738664"/>
          </a:xfrm>
          <a:prstGeom prst="rect">
            <a:avLst/>
          </a:prstGeom>
        </p:spPr>
        <p:txBody>
          <a:bodyPr wrap="square">
            <a:spAutoFit/>
          </a:bodyPr>
          <a:lstStyle/>
          <a:p>
            <a:r>
              <a:rPr lang="en-US" sz="4200" b="1" dirty="0">
                <a:latin typeface="+mn-lt"/>
                <a:cs typeface="Times New Roman" panose="02020603050405020304" pitchFamily="18" charset="0"/>
              </a:rPr>
              <a:t>Composite Economic Rating</a:t>
            </a:r>
            <a:endParaRPr lang="ru-RU" sz="4200" b="1" dirty="0">
              <a:latin typeface="+mn-lt"/>
            </a:endParaRPr>
          </a:p>
        </p:txBody>
      </p:sp>
      <p:sp>
        <p:nvSpPr>
          <p:cNvPr id="10" name="TextBox 9">
            <a:extLst>
              <a:ext uri="{FF2B5EF4-FFF2-40B4-BE49-F238E27FC236}">
                <a16:creationId xmlns:a16="http://schemas.microsoft.com/office/drawing/2014/main" id="{F3A57E7D-732C-4696-9255-6D770A942A51}"/>
              </a:ext>
            </a:extLst>
          </p:cNvPr>
          <p:cNvSpPr txBox="1"/>
          <p:nvPr/>
        </p:nvSpPr>
        <p:spPr>
          <a:xfrm>
            <a:off x="886744" y="13010554"/>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1800" i="1" dirty="0">
                <a:latin typeface="+mn-lt"/>
              </a:rPr>
              <a:t>Source: estimates by HSE University</a:t>
            </a:r>
            <a:endParaRPr lang="ru-RU" sz="1800" i="1" dirty="0">
              <a:latin typeface="+mn-lt"/>
            </a:endParaRPr>
          </a:p>
        </p:txBody>
      </p:sp>
      <p:sp>
        <p:nvSpPr>
          <p:cNvPr id="3" name="Номер слайда 2">
            <a:extLst>
              <a:ext uri="{FF2B5EF4-FFF2-40B4-BE49-F238E27FC236}">
                <a16:creationId xmlns:a16="http://schemas.microsoft.com/office/drawing/2014/main" id="{4CCA7FA9-3740-4C4B-8FA0-7216B203F9FD}"/>
              </a:ext>
            </a:extLst>
          </p:cNvPr>
          <p:cNvSpPr>
            <a:spLocks noGrp="1"/>
          </p:cNvSpPr>
          <p:nvPr>
            <p:ph type="sldNum" sz="quarter" idx="2"/>
          </p:nvPr>
        </p:nvSpPr>
        <p:spPr/>
        <p:txBody>
          <a:bodyPr/>
          <a:lstStyle/>
          <a:p>
            <a:fld id="{86CB4B4D-7CA3-9044-876B-883B54F8677D}" type="slidenum">
              <a:rPr lang="ru-RU" smtClean="0"/>
              <a:t>24</a:t>
            </a:fld>
            <a:endParaRPr lang="ru-RU"/>
          </a:p>
        </p:txBody>
      </p:sp>
      <p:pic>
        <p:nvPicPr>
          <p:cNvPr id="4" name="Рисунок 3">
            <a:extLst>
              <a:ext uri="{FF2B5EF4-FFF2-40B4-BE49-F238E27FC236}">
                <a16:creationId xmlns:a16="http://schemas.microsoft.com/office/drawing/2014/main" id="{93B0C378-8281-4AAC-BD2D-1A0AE169AFBC}"/>
              </a:ext>
            </a:extLst>
          </p:cNvPr>
          <p:cNvPicPr>
            <a:picLocks noChangeAspect="1"/>
          </p:cNvPicPr>
          <p:nvPr/>
        </p:nvPicPr>
        <p:blipFill>
          <a:blip r:embed="rId4"/>
          <a:stretch>
            <a:fillRect/>
          </a:stretch>
        </p:blipFill>
        <p:spPr>
          <a:xfrm>
            <a:off x="12820036" y="2916099"/>
            <a:ext cx="9649072" cy="10414871"/>
          </a:xfrm>
          <a:prstGeom prst="rect">
            <a:avLst/>
          </a:prstGeom>
        </p:spPr>
      </p:pic>
    </p:spTree>
    <p:extLst>
      <p:ext uri="{BB962C8B-B14F-4D97-AF65-F5344CB8AC3E}">
        <p14:creationId xmlns:p14="http://schemas.microsoft.com/office/powerpoint/2010/main" val="97658722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6144900-C0B7-4C99-A91F-CE765567B959}"/>
              </a:ext>
            </a:extLst>
          </p:cNvPr>
          <p:cNvPicPr>
            <a:picLocks noChangeAspect="1"/>
          </p:cNvPicPr>
          <p:nvPr/>
        </p:nvPicPr>
        <p:blipFill>
          <a:blip r:embed="rId3"/>
          <a:stretch>
            <a:fillRect/>
          </a:stretch>
        </p:blipFill>
        <p:spPr>
          <a:xfrm>
            <a:off x="2627400" y="2698785"/>
            <a:ext cx="8043645" cy="9055759"/>
          </a:xfrm>
          <a:prstGeom prst="rect">
            <a:avLst/>
          </a:prstGeom>
        </p:spPr>
      </p:pic>
      <p:pic>
        <p:nvPicPr>
          <p:cNvPr id="8" name="Рисунок 7">
            <a:extLst>
              <a:ext uri="{FF2B5EF4-FFF2-40B4-BE49-F238E27FC236}">
                <a16:creationId xmlns:a16="http://schemas.microsoft.com/office/drawing/2014/main" id="{6F2983ED-351D-49CF-93A7-D9A6676EDE40}"/>
              </a:ext>
            </a:extLst>
          </p:cNvPr>
          <p:cNvPicPr>
            <a:picLocks noChangeAspect="1"/>
          </p:cNvPicPr>
          <p:nvPr/>
        </p:nvPicPr>
        <p:blipFill>
          <a:blip r:embed="rId4"/>
          <a:stretch>
            <a:fillRect/>
          </a:stretch>
        </p:blipFill>
        <p:spPr>
          <a:xfrm>
            <a:off x="12552039" y="2698784"/>
            <a:ext cx="8836545" cy="8785427"/>
          </a:xfrm>
          <a:prstGeom prst="rect">
            <a:avLst/>
          </a:prstGeom>
        </p:spPr>
      </p:pic>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5"/>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5" name="Заголовок основного текста">
            <a:extLst>
              <a:ext uri="{FF2B5EF4-FFF2-40B4-BE49-F238E27FC236}">
                <a16:creationId xmlns:a16="http://schemas.microsoft.com/office/drawing/2014/main" id="{473DAFC3-4FCE-4D3A-8825-3EBE92928B11}"/>
              </a:ext>
            </a:extLst>
          </p:cNvPr>
          <p:cNvSpPr txBox="1"/>
          <p:nvPr/>
        </p:nvSpPr>
        <p:spPr>
          <a:xfrm>
            <a:off x="3307199" y="933369"/>
            <a:ext cx="2011804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III.1 Fiscal Stimulus</a:t>
            </a:r>
            <a:endParaRPr lang="ru-RU" sz="5400" dirty="0"/>
          </a:p>
        </p:txBody>
      </p:sp>
      <p:sp>
        <p:nvSpPr>
          <p:cNvPr id="20" name="Прямоугольник 19">
            <a:extLst>
              <a:ext uri="{FF2B5EF4-FFF2-40B4-BE49-F238E27FC236}">
                <a16:creationId xmlns:a16="http://schemas.microsoft.com/office/drawing/2014/main" id="{0FE3CE9C-28C4-4230-A4BF-0DC9BC53355A}"/>
              </a:ext>
            </a:extLst>
          </p:cNvPr>
          <p:cNvSpPr/>
          <p:nvPr/>
        </p:nvSpPr>
        <p:spPr>
          <a:xfrm>
            <a:off x="814734" y="11581193"/>
            <a:ext cx="22793577" cy="156966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size of budget stimulus defines government measures to stimulate the economy during the pandemic. Practically all countries have launched relief </a:t>
            </a:r>
            <a:r>
              <a:rPr lang="en-US" sz="2400" dirty="0" err="1">
                <a:latin typeface="+mn-lt"/>
                <a:ea typeface="Calibri" panose="020F0502020204030204" pitchFamily="34" charset="0"/>
                <a:cs typeface="Times New Roman" panose="02020603050405020304" pitchFamily="18" charset="0"/>
              </a:rPr>
              <a:t>programmes</a:t>
            </a:r>
            <a:r>
              <a:rPr lang="en-US" sz="2400" dirty="0">
                <a:latin typeface="+mn-lt"/>
                <a:ea typeface="Calibri" panose="020F0502020204030204" pitchFamily="34" charset="0"/>
                <a:cs typeface="Times New Roman" panose="02020603050405020304" pitchFamily="18" charset="0"/>
              </a:rPr>
              <a:t> to support their population and business. The largest </a:t>
            </a:r>
            <a:r>
              <a:rPr lang="en-US" sz="2400" dirty="0" err="1">
                <a:latin typeface="+mn-lt"/>
                <a:ea typeface="Calibri" panose="020F0502020204030204" pitchFamily="34" charset="0"/>
                <a:cs typeface="Times New Roman" panose="02020603050405020304" pitchFamily="18" charset="0"/>
              </a:rPr>
              <a:t>programmes</a:t>
            </a:r>
            <a:r>
              <a:rPr lang="en-US" sz="2400" dirty="0">
                <a:latin typeface="+mn-lt"/>
                <a:ea typeface="Calibri" panose="020F0502020204030204" pitchFamily="34" charset="0"/>
                <a:cs typeface="Times New Roman" panose="02020603050405020304" pitchFamily="18" charset="0"/>
              </a:rPr>
              <a:t> (over 10% of GDP) are implemented primarily in developed countries. Emerging economies generally have </a:t>
            </a:r>
            <a:r>
              <a:rPr lang="en-US" sz="2400" dirty="0" err="1">
                <a:latin typeface="+mn-lt"/>
                <a:ea typeface="Calibri" panose="020F0502020204030204" pitchFamily="34" charset="0"/>
                <a:cs typeface="Times New Roman" panose="02020603050405020304" pitchFamily="18" charset="0"/>
              </a:rPr>
              <a:t>programmes</a:t>
            </a:r>
            <a:r>
              <a:rPr lang="en-US" sz="2400" dirty="0">
                <a:latin typeface="+mn-lt"/>
                <a:ea typeface="Calibri" panose="020F0502020204030204" pitchFamily="34" charset="0"/>
                <a:cs typeface="Times New Roman" panose="02020603050405020304" pitchFamily="18" charset="0"/>
              </a:rPr>
              <a:t> falling within 1-5% of GDP. </a:t>
            </a: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main data source is the IMF (IMF Policy Responses to COVID-19), as well as national data.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IMF estimates </a:t>
            </a:r>
            <a:r>
              <a:rPr lang="en-US" sz="2400">
                <a:latin typeface="+mn-lt"/>
                <a:ea typeface="Calibri" panose="020F0502020204030204" pitchFamily="34" charset="0"/>
                <a:cs typeface="Times New Roman" panose="02020603050405020304" pitchFamily="18" charset="0"/>
              </a:rPr>
              <a:t>Russia’s anti-crisis </a:t>
            </a:r>
            <a:r>
              <a:rPr lang="en-US" sz="2400" dirty="0" err="1">
                <a:latin typeface="+mn-lt"/>
                <a:ea typeface="Calibri" panose="020F0502020204030204" pitchFamily="34" charset="0"/>
                <a:cs typeface="Times New Roman" panose="02020603050405020304" pitchFamily="18" charset="0"/>
              </a:rPr>
              <a:t>programme</a:t>
            </a:r>
            <a:r>
              <a:rPr lang="en-US" sz="2400" dirty="0">
                <a:latin typeface="+mn-lt"/>
                <a:ea typeface="Calibri" panose="020F0502020204030204" pitchFamily="34" charset="0"/>
                <a:cs typeface="Times New Roman" panose="02020603050405020304" pitchFamily="18" charset="0"/>
              </a:rPr>
              <a:t> at  </a:t>
            </a:r>
            <a:r>
              <a:rPr lang="en-US" sz="2400" b="1" dirty="0">
                <a:latin typeface="+mn-lt"/>
                <a:ea typeface="Calibri" panose="020F0502020204030204" pitchFamily="34" charset="0"/>
                <a:cs typeface="Times New Roman" panose="02020603050405020304" pitchFamily="18" charset="0"/>
              </a:rPr>
              <a:t>3.4% of its GDP </a:t>
            </a:r>
            <a:r>
              <a:rPr lang="en-US" sz="2400" dirty="0">
                <a:latin typeface="+mn-lt"/>
                <a:ea typeface="Calibri" panose="020F0502020204030204" pitchFamily="34" charset="0"/>
                <a:cs typeface="Times New Roman" panose="02020603050405020304" pitchFamily="18" charset="0"/>
              </a:rPr>
              <a:t>(30</a:t>
            </a:r>
            <a:r>
              <a:rPr lang="en-US" sz="2400" baseline="30000" dirty="0">
                <a:latin typeface="+mn-lt"/>
                <a:ea typeface="Calibri" panose="020F0502020204030204" pitchFamily="34" charset="0"/>
                <a:cs typeface="Times New Roman" panose="02020603050405020304" pitchFamily="18" charset="0"/>
              </a:rPr>
              <a:t>th</a:t>
            </a:r>
            <a:r>
              <a:rPr lang="en-US" sz="2400" dirty="0">
                <a:latin typeface="+mn-lt"/>
                <a:ea typeface="Calibri" panose="020F0502020204030204" pitchFamily="34" charset="0"/>
                <a:cs typeface="Times New Roman" panose="02020603050405020304" pitchFamily="18" charset="0"/>
              </a:rPr>
              <a:t> out of 48 countries).</a:t>
            </a:r>
            <a:endParaRPr lang="ru-RU" sz="2400" b="1" dirty="0">
              <a:latin typeface="+mn-lt"/>
              <a:ea typeface="Calibri" panose="020F0502020204030204" pitchFamily="34" charset="0"/>
              <a:cs typeface="Times New Roman" panose="02020603050405020304" pitchFamily="18" charset="0"/>
            </a:endParaRPr>
          </a:p>
        </p:txBody>
      </p:sp>
      <p:sp>
        <p:nvSpPr>
          <p:cNvPr id="22" name="Прямоугольник 21">
            <a:extLst>
              <a:ext uri="{FF2B5EF4-FFF2-40B4-BE49-F238E27FC236}">
                <a16:creationId xmlns:a16="http://schemas.microsoft.com/office/drawing/2014/main" id="{5891A8A1-78A5-4916-A3EF-86282FD15288}"/>
              </a:ext>
            </a:extLst>
          </p:cNvPr>
          <p:cNvSpPr/>
          <p:nvPr/>
        </p:nvSpPr>
        <p:spPr>
          <a:xfrm>
            <a:off x="12211523" y="2202684"/>
            <a:ext cx="11192372" cy="584775"/>
          </a:xfrm>
          <a:prstGeom prst="rect">
            <a:avLst/>
          </a:prstGeom>
        </p:spPr>
        <p:txBody>
          <a:bodyPr wrap="square">
            <a:spAutoFit/>
          </a:bodyPr>
          <a:lstStyle/>
          <a:p>
            <a:r>
              <a:rPr lang="en-US" sz="3200" b="1" dirty="0">
                <a:latin typeface="+mn-lt"/>
                <a:cs typeface="Times New Roman" panose="02020603050405020304" pitchFamily="18" charset="0"/>
              </a:rPr>
              <a:t>Additional Budget Expenditures</a:t>
            </a:r>
            <a:endParaRPr lang="ru-RU" sz="3200" b="1" dirty="0">
              <a:latin typeface="+mn-lt"/>
              <a:cs typeface="Times New Roman" panose="02020603050405020304" pitchFamily="18" charset="0"/>
            </a:endParaRPr>
          </a:p>
        </p:txBody>
      </p:sp>
      <p:sp>
        <p:nvSpPr>
          <p:cNvPr id="23" name="Прямоугольник 22">
            <a:extLst>
              <a:ext uri="{FF2B5EF4-FFF2-40B4-BE49-F238E27FC236}">
                <a16:creationId xmlns:a16="http://schemas.microsoft.com/office/drawing/2014/main" id="{5891A8A1-78A5-4916-A3EF-86282FD15288}"/>
              </a:ext>
            </a:extLst>
          </p:cNvPr>
          <p:cNvSpPr/>
          <p:nvPr/>
        </p:nvSpPr>
        <p:spPr>
          <a:xfrm>
            <a:off x="1226606" y="2170813"/>
            <a:ext cx="11192372" cy="584775"/>
          </a:xfrm>
          <a:prstGeom prst="rect">
            <a:avLst/>
          </a:prstGeom>
        </p:spPr>
        <p:txBody>
          <a:bodyPr wrap="square">
            <a:spAutoFit/>
          </a:bodyPr>
          <a:lstStyle/>
          <a:p>
            <a:r>
              <a:rPr lang="en-US" sz="3200" b="1" dirty="0">
                <a:latin typeface="+mn-lt"/>
                <a:cs typeface="Times New Roman" panose="02020603050405020304" pitchFamily="18" charset="0"/>
              </a:rPr>
              <a:t>Fiscal Stimulus Index</a:t>
            </a:r>
            <a:endParaRPr lang="ru-RU" sz="3200" b="1" dirty="0">
              <a:latin typeface="+mn-lt"/>
              <a:cs typeface="Times New Roman" panose="02020603050405020304" pitchFamily="18" charset="0"/>
            </a:endParaRPr>
          </a:p>
        </p:txBody>
      </p:sp>
      <p:sp>
        <p:nvSpPr>
          <p:cNvPr id="2" name="Номер слайда 1">
            <a:extLst>
              <a:ext uri="{FF2B5EF4-FFF2-40B4-BE49-F238E27FC236}">
                <a16:creationId xmlns:a16="http://schemas.microsoft.com/office/drawing/2014/main" id="{7514759F-DCE5-4421-B62E-8E3ED0DB0CE0}"/>
              </a:ext>
            </a:extLst>
          </p:cNvPr>
          <p:cNvSpPr>
            <a:spLocks noGrp="1"/>
          </p:cNvSpPr>
          <p:nvPr>
            <p:ph type="sldNum" sz="quarter" idx="2"/>
          </p:nvPr>
        </p:nvSpPr>
        <p:spPr/>
        <p:txBody>
          <a:bodyPr/>
          <a:lstStyle/>
          <a:p>
            <a:fld id="{86CB4B4D-7CA3-9044-876B-883B54F8677D}" type="slidenum">
              <a:rPr lang="ru-RU" smtClean="0"/>
              <a:t>25</a:t>
            </a:fld>
            <a:endParaRPr lang="ru-RU"/>
          </a:p>
        </p:txBody>
      </p:sp>
    </p:spTree>
    <p:extLst>
      <p:ext uri="{BB962C8B-B14F-4D97-AF65-F5344CB8AC3E}">
        <p14:creationId xmlns:p14="http://schemas.microsoft.com/office/powerpoint/2010/main" val="166208943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0FE3CE9C-28C4-4230-A4BF-0DC9BC53355A}"/>
                  </a:ext>
                </a:extLst>
              </p:cNvPr>
              <p:cNvSpPr/>
              <p:nvPr/>
            </p:nvSpPr>
            <p:spPr>
              <a:xfrm>
                <a:off x="1201065" y="2382315"/>
                <a:ext cx="10672443" cy="863518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Indices for business activity are advanced indicators of economic dynamics. The PMI is calculated on the basis of surveys of purchasing managers, who give answers to every questions in terms of whether the situation is worsening or improving.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A zero on the index is put to 50. If the number of pessimists and optimists are the same, the index then stands at 50. If there are more pessimists, the index will go below 50, or, in the other case, the opposite.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Markit PMI indices, which cover the manufacturing sector, are tabulated for 30 countries, 23 of those are included in our sample of 48 countries. </a:t>
                </a: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In the harshest period of the pandemic (March-April 2020), the business activity indices hit historic lows (30-35 points) for most countries, but recovered quite rapidly in the following months.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rating for countries as per the business activity index has followed this formula: </a:t>
                </a:r>
                <a:endParaRPr lang="ru-RU" sz="2400" dirty="0">
                  <a:latin typeface="+mn-lt"/>
                  <a:ea typeface="Calibri" panose="020F0502020204030204" pitchFamily="34" charset="0"/>
                  <a:cs typeface="Times New Roman" panose="02020603050405020304" pitchFamily="18" charset="0"/>
                </a:endParaRPr>
              </a:p>
              <a:p>
                <a:r>
                  <a:rPr lang="ru-RU" sz="2400" dirty="0">
                    <a:latin typeface="+mn-lt"/>
                    <a:ea typeface="Calibri" panose="020F0502020204030204" pitchFamily="34" charset="0"/>
                    <a:cs typeface="Times New Roman" panose="02020603050405020304" pitchFamily="18" charset="0"/>
                  </a:rPr>
                  <a:t> </a:t>
                </a:r>
                <a14:m>
                  <m:oMath xmlns:m="http://schemas.openxmlformats.org/officeDocument/2006/math">
                    <m:r>
                      <m:rPr>
                        <m:sty m:val="p"/>
                      </m:rPr>
                      <a:rPr lang="en-US" sz="2400" i="1">
                        <a:latin typeface="Cambria Math" panose="02040503050406030204" pitchFamily="18" charset="0"/>
                        <a:ea typeface="Calibri" panose="020F0502020204030204" pitchFamily="34" charset="0"/>
                        <a:cs typeface="Times New Roman" panose="02020603050405020304" pitchFamily="18" charset="0"/>
                      </a:rPr>
                      <m:t>P</m:t>
                    </m:r>
                    <m:r>
                      <a:rPr lang="en-US" sz="2400" i="1">
                        <a:latin typeface="Cambria Math" panose="02040503050406030204" pitchFamily="18" charset="0"/>
                        <a:ea typeface="Calibri" panose="020F0502020204030204" pitchFamily="34" charset="0"/>
                        <a:cs typeface="Times New Roman" panose="02020603050405020304" pitchFamily="18" charset="0"/>
                      </a:rPr>
                      <m:t>𝑀𝐼</m:t>
                    </m:r>
                    <m:r>
                      <a:rPr lang="en-US" sz="2400" i="1">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𝑃𝑀𝐼</m:t>
                            </m:r>
                          </m:e>
                          <m:sub>
                            <m:r>
                              <a:rPr lang="en-US" sz="2400" i="1">
                                <a:latin typeface="Cambria Math" panose="02040503050406030204" pitchFamily="18" charset="0"/>
                                <a:cs typeface="Times New Roman" panose="02020603050405020304" pitchFamily="18" charset="0"/>
                              </a:rPr>
                              <m:t>𝑡</m:t>
                            </m:r>
                            <m:r>
                              <a:rPr lang="en-US" sz="2400" i="1">
                                <a:latin typeface="Cambria Math" panose="02040503050406030204" pitchFamily="18" charset="0"/>
                                <a:cs typeface="Times New Roman" panose="02020603050405020304" pitchFamily="18" charset="0"/>
                              </a:rPr>
                              <m:t>+4</m:t>
                            </m:r>
                          </m:sub>
                        </m:sSub>
                      </m:num>
                      <m:den>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𝑃𝑀𝐼</m:t>
                            </m:r>
                          </m:e>
                          <m:sub>
                            <m:r>
                              <a:rPr lang="en-US" sz="2400" i="1">
                                <a:latin typeface="Cambria Math" panose="02040503050406030204" pitchFamily="18" charset="0"/>
                                <a:cs typeface="Times New Roman" panose="02020603050405020304" pitchFamily="18" charset="0"/>
                              </a:rPr>
                              <m:t>𝑡</m:t>
                            </m:r>
                            <m:r>
                              <a:rPr lang="en-US" sz="2400" i="1">
                                <a:latin typeface="Cambria Math" panose="02040503050406030204" pitchFamily="18" charset="0"/>
                                <a:cs typeface="Times New Roman" panose="02020603050405020304" pitchFamily="18" charset="0"/>
                              </a:rPr>
                              <m:t>=0</m:t>
                            </m:r>
                          </m:sub>
                        </m:sSub>
                      </m:den>
                    </m:f>
                  </m:oMath>
                </a14:m>
                <a:endParaRPr lang="en-US" sz="2400" dirty="0">
                  <a:latin typeface="+mn-lt"/>
                  <a:cs typeface="Times New Roman" panose="02020603050405020304" pitchFamily="18" charset="0"/>
                </a:endParaRPr>
              </a:p>
              <a:p>
                <a14:m>
                  <m:oMath xmlns:m="http://schemas.openxmlformats.org/officeDocument/2006/math">
                    <m:r>
                      <a:rPr lang="en-US" sz="2400" i="1" dirty="0">
                        <a:latin typeface="Cambria Math" panose="02040503050406030204" pitchFamily="18" charset="0"/>
                        <a:ea typeface="Calibri" panose="020F0502020204030204" pitchFamily="34" charset="0"/>
                        <a:cs typeface="Times New Roman" panose="02020603050405020304" pitchFamily="18" charset="0"/>
                      </a:rPr>
                      <m:t>𝐼𝑛𝑑𝑒𝑥</m:t>
                    </m:r>
                    <m:r>
                      <a:rPr lang="ru-RU" sz="2400" i="1" dirty="0">
                        <a:latin typeface="Cambria Math" panose="02040503050406030204" pitchFamily="18" charset="0"/>
                        <a:ea typeface="Calibri" panose="020F0502020204030204" pitchFamily="34" charset="0"/>
                        <a:cs typeface="Times New Roman" panose="02020603050405020304" pitchFamily="18" charset="0"/>
                      </a:rPr>
                      <m:t>=</m:t>
                    </m:r>
                    <m:r>
                      <a:rPr lang="en-US" sz="2400" i="1" dirty="0">
                        <a:latin typeface="Cambria Math" panose="02040503050406030204" pitchFamily="18" charset="0"/>
                        <a:ea typeface="Calibri" panose="020F0502020204030204" pitchFamily="34" charset="0"/>
                        <a:cs typeface="Times New Roman" panose="02020603050405020304" pitchFamily="18" charset="0"/>
                      </a:rPr>
                      <m:t>100</m:t>
                    </m:r>
                    <m:f>
                      <m:fPr>
                        <m:ctrlPr>
                          <a:rPr lang="ru-RU"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𝑃𝑀𝐼</m:t>
                        </m:r>
                        <m:r>
                          <a:rPr lang="en-US" sz="2400" i="1" dirty="0">
                            <a:latin typeface="Cambria Math" panose="02040503050406030204" pitchFamily="18" charset="0"/>
                            <a:cs typeface="Times New Roman" panose="02020603050405020304" pitchFamily="18" charset="0"/>
                          </a:rPr>
                          <m:t>% −</m:t>
                        </m:r>
                        <m:sSub>
                          <m:sSubPr>
                            <m:ctrlPr>
                              <a:rPr lang="en-US" sz="2400" i="1" dirty="0">
                                <a:latin typeface="Cambria Math" panose="02040503050406030204" pitchFamily="18" charset="0"/>
                                <a:cs typeface="Times New Roman" panose="02020603050405020304" pitchFamily="18" charset="0"/>
                              </a:rPr>
                            </m:ctrlPr>
                          </m:sSubPr>
                          <m:e>
                            <m:r>
                              <a:rPr lang="en-US" sz="2400" i="1" dirty="0">
                                <a:latin typeface="Cambria Math" panose="02040503050406030204" pitchFamily="18" charset="0"/>
                                <a:cs typeface="Times New Roman" panose="02020603050405020304" pitchFamily="18" charset="0"/>
                              </a:rPr>
                              <m:t>𝑃𝑀𝐼</m:t>
                            </m:r>
                            <m:r>
                              <a:rPr lang="en-US" sz="2400" i="1" dirty="0">
                                <a:latin typeface="Cambria Math" panose="02040503050406030204" pitchFamily="18" charset="0"/>
                                <a:cs typeface="Times New Roman" panose="02020603050405020304" pitchFamily="18" charset="0"/>
                              </a:rPr>
                              <m:t>%</m:t>
                            </m:r>
                          </m:e>
                          <m:sub>
                            <m:r>
                              <a:rPr lang="en-US" sz="2400" i="1" dirty="0">
                                <a:latin typeface="Cambria Math" panose="02040503050406030204" pitchFamily="18" charset="0"/>
                                <a:cs typeface="Times New Roman" panose="02020603050405020304" pitchFamily="18" charset="0"/>
                              </a:rPr>
                              <m:t>𝑚𝑖𝑛</m:t>
                            </m:r>
                          </m:sub>
                        </m:sSub>
                      </m:num>
                      <m:den>
                        <m:sSub>
                          <m:sSubPr>
                            <m:ctrlPr>
                              <a:rPr lang="ru-RU" sz="2400" i="1" dirty="0">
                                <a:latin typeface="Cambria Math" panose="02040503050406030204" pitchFamily="18" charset="0"/>
                                <a:cs typeface="Times New Roman" panose="02020603050405020304" pitchFamily="18" charset="0"/>
                              </a:rPr>
                            </m:ctrlPr>
                          </m:sSubPr>
                          <m:e>
                            <m:r>
                              <a:rPr lang="en-US" sz="2400" i="1" dirty="0">
                                <a:latin typeface="Cambria Math" panose="02040503050406030204" pitchFamily="18" charset="0"/>
                                <a:cs typeface="Times New Roman" panose="02020603050405020304" pitchFamily="18" charset="0"/>
                              </a:rPr>
                              <m:t>𝑃𝑀𝐼</m:t>
                            </m:r>
                            <m:r>
                              <a:rPr lang="en-US" sz="2400" i="1" dirty="0">
                                <a:latin typeface="Cambria Math" panose="02040503050406030204" pitchFamily="18" charset="0"/>
                                <a:cs typeface="Times New Roman" panose="02020603050405020304" pitchFamily="18" charset="0"/>
                              </a:rPr>
                              <m:t>%</m:t>
                            </m:r>
                          </m:e>
                          <m:sub>
                            <m:r>
                              <a:rPr lang="en-US" sz="2400" i="1" dirty="0">
                                <a:latin typeface="Cambria Math" panose="02040503050406030204" pitchFamily="18" charset="0"/>
                                <a:cs typeface="Times New Roman" panose="02020603050405020304" pitchFamily="18" charset="0"/>
                              </a:rPr>
                              <m:t>𝑚𝑎𝑥</m:t>
                            </m:r>
                          </m:sub>
                        </m:sSub>
                        <m:r>
                          <a:rPr lang="en-US" sz="2400" i="1" dirty="0">
                            <a:latin typeface="Cambria Math" panose="02040503050406030204" pitchFamily="18" charset="0"/>
                            <a:cs typeface="Times New Roman" panose="02020603050405020304" pitchFamily="18" charset="0"/>
                          </a:rPr>
                          <m:t> − </m:t>
                        </m:r>
                        <m:sSub>
                          <m:sSubPr>
                            <m:ctrlPr>
                              <a:rPr lang="en-US" sz="2400" i="1" dirty="0">
                                <a:latin typeface="Cambria Math" panose="02040503050406030204" pitchFamily="18" charset="0"/>
                                <a:cs typeface="Times New Roman" panose="02020603050405020304" pitchFamily="18" charset="0"/>
                              </a:rPr>
                            </m:ctrlPr>
                          </m:sSubPr>
                          <m:e>
                            <m:r>
                              <a:rPr lang="en-US" sz="2400" i="1" dirty="0">
                                <a:latin typeface="Cambria Math" panose="02040503050406030204" pitchFamily="18" charset="0"/>
                                <a:cs typeface="Times New Roman" panose="02020603050405020304" pitchFamily="18" charset="0"/>
                              </a:rPr>
                              <m:t>𝑃𝑀𝐼</m:t>
                            </m:r>
                            <m:r>
                              <a:rPr lang="en-US" sz="2400" i="1" dirty="0">
                                <a:latin typeface="Cambria Math" panose="02040503050406030204" pitchFamily="18" charset="0"/>
                                <a:cs typeface="Times New Roman" panose="02020603050405020304" pitchFamily="18" charset="0"/>
                              </a:rPr>
                              <m:t>%</m:t>
                            </m:r>
                          </m:e>
                          <m:sub>
                            <m:r>
                              <a:rPr lang="en-US" sz="2400" i="1" dirty="0">
                                <a:latin typeface="Cambria Math" panose="02040503050406030204" pitchFamily="18" charset="0"/>
                                <a:cs typeface="Times New Roman" panose="02020603050405020304" pitchFamily="18" charset="0"/>
                              </a:rPr>
                              <m:t>𝑚𝑖𝑛</m:t>
                            </m:r>
                          </m:sub>
                        </m:sSub>
                        <m:r>
                          <a:rPr lang="en-US" sz="2400" i="1" dirty="0">
                            <a:latin typeface="Cambria Math" panose="02040503050406030204" pitchFamily="18" charset="0"/>
                            <a:cs typeface="Times New Roman" panose="02020603050405020304" pitchFamily="18" charset="0"/>
                          </a:rPr>
                          <m:t> </m:t>
                        </m:r>
                      </m:den>
                    </m:f>
                  </m:oMath>
                </a14:m>
                <a:r>
                  <a:rPr lang="en-US" sz="2400" dirty="0">
                    <a:latin typeface="+mn-lt"/>
                    <a:ea typeface="Calibri" panose="020F0502020204030204" pitchFamily="34" charset="0"/>
                    <a:cs typeface="Times New Roman" panose="02020603050405020304" pitchFamily="18" charset="0"/>
                  </a:rPr>
                  <a:t> </a:t>
                </a:r>
                <a:endParaRPr lang="ru-RU" sz="2400" dirty="0">
                  <a:latin typeface="+mn-lt"/>
                  <a:ea typeface="Calibri" panose="020F0502020204030204" pitchFamily="34" charset="0"/>
                  <a:cs typeface="Times New Roman" panose="02020603050405020304" pitchFamily="18" charset="0"/>
                </a:endParaRPr>
              </a:p>
              <a:p>
                <a:pPr lvl="1" indent="0" algn="just"/>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whereby</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t = 0 </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the initial period for the epidemic’s start, PMI%</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 relative change in PMI against that in the initial month. </a:t>
                </a:r>
              </a:p>
              <a:p>
                <a:pPr marL="342900" lvl="1"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Russia placed 6</a:t>
                </a:r>
                <a:r>
                  <a:rPr lang="en-US" sz="2400" baseline="30000" dirty="0">
                    <a:latin typeface="+mn-lt"/>
                    <a:ea typeface="Calibri" panose="020F0502020204030204" pitchFamily="34" charset="0"/>
                    <a:cs typeface="Times New Roman" panose="02020603050405020304" pitchFamily="18" charset="0"/>
                  </a:rPr>
                  <a:t>th</a:t>
                </a:r>
                <a:r>
                  <a:rPr lang="en-US" sz="2400" dirty="0">
                    <a:latin typeface="+mn-lt"/>
                    <a:ea typeface="Calibri" panose="020F0502020204030204" pitchFamily="34" charset="0"/>
                    <a:cs typeface="Times New Roman" panose="02020603050405020304" pitchFamily="18" charset="0"/>
                  </a:rPr>
                  <a:t> (among 23 countries) on the economic activity rating. In June 2020, the PMI stood at 49.4 points, compared to 48.2 points in February 2020 (initial month for Russia). </a:t>
                </a:r>
                <a:endParaRPr lang="ru-RU" sz="2400" dirty="0">
                  <a:latin typeface="+mn-lt"/>
                  <a:ea typeface="Calibri" panose="020F0502020204030204" pitchFamily="34" charset="0"/>
                  <a:cs typeface="Times New Roman" panose="02020603050405020304" pitchFamily="18" charset="0"/>
                </a:endParaRPr>
              </a:p>
              <a:p>
                <a:pPr marL="342900" lvl="1"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Among the leaders there are Australia, Malaysia and the USA, which feature business activity 5-10% above the respective indicators for the initial month. The outsiders are Indonesia and Mexico. Their indicators are 23%-25% below the initial month figures. </a:t>
                </a:r>
              </a:p>
            </p:txBody>
          </p:sp>
        </mc:Choice>
        <mc:Fallback xmlns="">
          <p:sp>
            <p:nvSpPr>
              <p:cNvPr id="12" name="Прямоугольник 11">
                <a:extLst>
                  <a:ext uri="{FF2B5EF4-FFF2-40B4-BE49-F238E27FC236}">
                    <a16:creationId xmlns:a16="http://schemas.microsoft.com/office/drawing/2014/main" id="{0FE3CE9C-28C4-4230-A4BF-0DC9BC53355A}"/>
                  </a:ext>
                </a:extLst>
              </p:cNvPr>
              <p:cNvSpPr>
                <a:spLocks noRot="1" noChangeAspect="1" noMove="1" noResize="1" noEditPoints="1" noAdjustHandles="1" noChangeArrowheads="1" noChangeShapeType="1" noTextEdit="1"/>
              </p:cNvSpPr>
              <p:nvPr/>
            </p:nvSpPr>
            <p:spPr>
              <a:xfrm>
                <a:off x="1201065" y="2382315"/>
                <a:ext cx="10672443" cy="8635184"/>
              </a:xfrm>
              <a:prstGeom prst="rect">
                <a:avLst/>
              </a:prstGeom>
              <a:blipFill>
                <a:blip r:embed="rId4"/>
                <a:stretch>
                  <a:fillRect l="-857" t="-494" r="-914" b="-777"/>
                </a:stretch>
              </a:blipFill>
            </p:spPr>
            <p:txBody>
              <a:bodyPr/>
              <a:lstStyle/>
              <a:p>
                <a:r>
                  <a:rPr lang="ru-RU">
                    <a:noFill/>
                  </a:rPr>
                  <a:t> </a:t>
                </a:r>
              </a:p>
            </p:txBody>
          </p:sp>
        </mc:Fallback>
      </mc:AlternateContent>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III.2 Changes in Business Activity</a:t>
            </a:r>
            <a:endParaRPr lang="ru-RU" sz="5400" dirty="0"/>
          </a:p>
        </p:txBody>
      </p:sp>
      <p:sp>
        <p:nvSpPr>
          <p:cNvPr id="8" name="Прямоугольник 7">
            <a:extLst>
              <a:ext uri="{FF2B5EF4-FFF2-40B4-BE49-F238E27FC236}">
                <a16:creationId xmlns:a16="http://schemas.microsoft.com/office/drawing/2014/main" id="{5891A8A1-78A5-4916-A3EF-86282FD15288}"/>
              </a:ext>
            </a:extLst>
          </p:cNvPr>
          <p:cNvSpPr/>
          <p:nvPr/>
        </p:nvSpPr>
        <p:spPr>
          <a:xfrm>
            <a:off x="12264008" y="2195751"/>
            <a:ext cx="11192372" cy="738664"/>
          </a:xfrm>
          <a:prstGeom prst="rect">
            <a:avLst/>
          </a:prstGeom>
        </p:spPr>
        <p:txBody>
          <a:bodyPr wrap="square">
            <a:spAutoFit/>
          </a:bodyPr>
          <a:lstStyle/>
          <a:p>
            <a:r>
              <a:rPr lang="en-US" sz="4200" b="1" dirty="0">
                <a:latin typeface="+mn-lt"/>
                <a:cs typeface="Times New Roman" panose="02020603050405020304" pitchFamily="18" charset="0"/>
              </a:rPr>
              <a:t>PMI Manufacturing Rating</a:t>
            </a:r>
            <a:endParaRPr lang="ru-RU" sz="4200" b="1" dirty="0">
              <a:latin typeface="+mn-lt"/>
            </a:endParaRPr>
          </a:p>
        </p:txBody>
      </p:sp>
      <p:sp>
        <p:nvSpPr>
          <p:cNvPr id="11" name="Прямоугольник 10">
            <a:extLst>
              <a:ext uri="{FF2B5EF4-FFF2-40B4-BE49-F238E27FC236}">
                <a16:creationId xmlns:a16="http://schemas.microsoft.com/office/drawing/2014/main" id="{5891A8A1-78A5-4916-A3EF-86282FD15288}"/>
              </a:ext>
            </a:extLst>
          </p:cNvPr>
          <p:cNvSpPr/>
          <p:nvPr/>
        </p:nvSpPr>
        <p:spPr>
          <a:xfrm>
            <a:off x="12264008" y="7794104"/>
            <a:ext cx="11192372" cy="738664"/>
          </a:xfrm>
          <a:prstGeom prst="rect">
            <a:avLst/>
          </a:prstGeom>
        </p:spPr>
        <p:txBody>
          <a:bodyPr wrap="square">
            <a:spAutoFit/>
          </a:bodyPr>
          <a:lstStyle/>
          <a:p>
            <a:r>
              <a:rPr lang="en-US" sz="4200" b="1" dirty="0">
                <a:latin typeface="+mn-lt"/>
                <a:cs typeface="Times New Roman" panose="02020603050405020304" pitchFamily="18" charset="0"/>
              </a:rPr>
              <a:t>Business Activity Rating</a:t>
            </a:r>
            <a:endParaRPr lang="ru-RU" sz="4200" b="1" dirty="0">
              <a:latin typeface="+mn-lt"/>
            </a:endParaRPr>
          </a:p>
        </p:txBody>
      </p:sp>
      <p:sp>
        <p:nvSpPr>
          <p:cNvPr id="14" name="TextBox 13">
            <a:extLst>
              <a:ext uri="{FF2B5EF4-FFF2-40B4-BE49-F238E27FC236}">
                <a16:creationId xmlns:a16="http://schemas.microsoft.com/office/drawing/2014/main" id="{8305C28D-95EF-4DDB-83C7-ABC749EFA9B3}"/>
              </a:ext>
            </a:extLst>
          </p:cNvPr>
          <p:cNvSpPr txBox="1"/>
          <p:nvPr/>
        </p:nvSpPr>
        <p:spPr>
          <a:xfrm>
            <a:off x="886744" y="13010554"/>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1800" i="1" dirty="0">
                <a:latin typeface="+mn-lt"/>
              </a:rPr>
              <a:t>Source: Eikon, Markit, estimates by HSE University. Note: data for Russia is highlighted in red.  </a:t>
            </a:r>
            <a:endParaRPr lang="ru-RU" sz="1800" i="1" dirty="0">
              <a:latin typeface="+mn-lt"/>
            </a:endParaRPr>
          </a:p>
        </p:txBody>
      </p:sp>
      <p:sp>
        <p:nvSpPr>
          <p:cNvPr id="2" name="Номер слайда 1">
            <a:extLst>
              <a:ext uri="{FF2B5EF4-FFF2-40B4-BE49-F238E27FC236}">
                <a16:creationId xmlns:a16="http://schemas.microsoft.com/office/drawing/2014/main" id="{A3DF1A5B-FC27-4854-BA20-CE616716A4CD}"/>
              </a:ext>
            </a:extLst>
          </p:cNvPr>
          <p:cNvSpPr>
            <a:spLocks noGrp="1"/>
          </p:cNvSpPr>
          <p:nvPr>
            <p:ph type="sldNum" sz="quarter" idx="2"/>
          </p:nvPr>
        </p:nvSpPr>
        <p:spPr/>
        <p:txBody>
          <a:bodyPr/>
          <a:lstStyle/>
          <a:p>
            <a:fld id="{86CB4B4D-7CA3-9044-876B-883B54F8677D}" type="slidenum">
              <a:rPr lang="ru-RU" smtClean="0"/>
              <a:t>26</a:t>
            </a:fld>
            <a:endParaRPr lang="ru-RU"/>
          </a:p>
        </p:txBody>
      </p:sp>
      <p:pic>
        <p:nvPicPr>
          <p:cNvPr id="3" name="Рисунок 2">
            <a:extLst>
              <a:ext uri="{FF2B5EF4-FFF2-40B4-BE49-F238E27FC236}">
                <a16:creationId xmlns:a16="http://schemas.microsoft.com/office/drawing/2014/main" id="{4A4B1D27-DF35-439C-B44E-61160021E4C9}"/>
              </a:ext>
            </a:extLst>
          </p:cNvPr>
          <p:cNvPicPr>
            <a:picLocks noChangeAspect="1"/>
          </p:cNvPicPr>
          <p:nvPr/>
        </p:nvPicPr>
        <p:blipFill>
          <a:blip r:embed="rId5"/>
          <a:stretch>
            <a:fillRect/>
          </a:stretch>
        </p:blipFill>
        <p:spPr>
          <a:xfrm>
            <a:off x="13610073" y="3010698"/>
            <a:ext cx="9190735" cy="4596987"/>
          </a:xfrm>
          <a:prstGeom prst="rect">
            <a:avLst/>
          </a:prstGeom>
        </p:spPr>
      </p:pic>
      <p:pic>
        <p:nvPicPr>
          <p:cNvPr id="5" name="Рисунок 4">
            <a:extLst>
              <a:ext uri="{FF2B5EF4-FFF2-40B4-BE49-F238E27FC236}">
                <a16:creationId xmlns:a16="http://schemas.microsoft.com/office/drawing/2014/main" id="{297DD5CD-F3A7-4C8C-B83F-55D3D3EF4BBF}"/>
              </a:ext>
            </a:extLst>
          </p:cNvPr>
          <p:cNvPicPr>
            <a:picLocks noChangeAspect="1"/>
          </p:cNvPicPr>
          <p:nvPr/>
        </p:nvPicPr>
        <p:blipFill>
          <a:blip r:embed="rId6"/>
          <a:stretch>
            <a:fillRect/>
          </a:stretch>
        </p:blipFill>
        <p:spPr>
          <a:xfrm>
            <a:off x="13005272" y="8459494"/>
            <a:ext cx="10451108" cy="4690641"/>
          </a:xfrm>
          <a:prstGeom prst="rect">
            <a:avLst/>
          </a:prstGeom>
        </p:spPr>
      </p:pic>
    </p:spTree>
    <p:extLst>
      <p:ext uri="{BB962C8B-B14F-4D97-AF65-F5344CB8AC3E}">
        <p14:creationId xmlns:p14="http://schemas.microsoft.com/office/powerpoint/2010/main" val="38871944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III.3 Changes in Local Mobility </a:t>
            </a:r>
            <a:endParaRPr lang="ru-RU" sz="5400" dirty="0"/>
          </a:p>
        </p:txBody>
      </p:sp>
      <p:sp>
        <p:nvSpPr>
          <p:cNvPr id="8" name="Прямоугольник 7">
            <a:extLst>
              <a:ext uri="{FF2B5EF4-FFF2-40B4-BE49-F238E27FC236}">
                <a16:creationId xmlns:a16="http://schemas.microsoft.com/office/drawing/2014/main" id="{5891A8A1-78A5-4916-A3EF-86282FD15288}"/>
              </a:ext>
            </a:extLst>
          </p:cNvPr>
          <p:cNvSpPr/>
          <p:nvPr/>
        </p:nvSpPr>
        <p:spPr>
          <a:xfrm>
            <a:off x="-1561528" y="2323213"/>
            <a:ext cx="11192372" cy="738664"/>
          </a:xfrm>
          <a:prstGeom prst="rect">
            <a:avLst/>
          </a:prstGeom>
        </p:spPr>
        <p:txBody>
          <a:bodyPr wrap="square">
            <a:spAutoFit/>
          </a:bodyPr>
          <a:lstStyle/>
          <a:p>
            <a:r>
              <a:rPr lang="en-US" sz="4200" b="1" dirty="0">
                <a:latin typeface="+mn-lt"/>
                <a:cs typeface="Times New Roman" panose="02020603050405020304" pitchFamily="18" charset="0"/>
              </a:rPr>
              <a:t>Mobility of the Population</a:t>
            </a:r>
            <a:endParaRPr lang="ru-RU" sz="4200" b="1" dirty="0">
              <a:latin typeface="+mn-lt"/>
            </a:endParaRPr>
          </a:p>
        </p:txBody>
      </p:sp>
      <p:sp>
        <p:nvSpPr>
          <p:cNvPr id="11" name="Прямоугольник 10">
            <a:extLst>
              <a:ext uri="{FF2B5EF4-FFF2-40B4-BE49-F238E27FC236}">
                <a16:creationId xmlns:a16="http://schemas.microsoft.com/office/drawing/2014/main" id="{5891A8A1-78A5-4916-A3EF-86282FD15288}"/>
              </a:ext>
            </a:extLst>
          </p:cNvPr>
          <p:cNvSpPr/>
          <p:nvPr/>
        </p:nvSpPr>
        <p:spPr>
          <a:xfrm>
            <a:off x="12157680" y="2323213"/>
            <a:ext cx="11192372" cy="738664"/>
          </a:xfrm>
          <a:prstGeom prst="rect">
            <a:avLst/>
          </a:prstGeom>
        </p:spPr>
        <p:txBody>
          <a:bodyPr wrap="square">
            <a:spAutoFit/>
          </a:bodyPr>
          <a:lstStyle/>
          <a:p>
            <a:r>
              <a:rPr lang="en-US" sz="4200" b="1" dirty="0">
                <a:latin typeface="+mn-lt"/>
                <a:cs typeface="Times New Roman" panose="02020603050405020304" pitchFamily="18" charset="0"/>
              </a:rPr>
              <a:t>Population Mobility Rating</a:t>
            </a:r>
            <a:endParaRPr lang="ru-RU" sz="4200" b="1" dirty="0">
              <a:latin typeface="+mn-lt"/>
            </a:endParaRPr>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1201065" y="7680235"/>
            <a:ext cx="11927039" cy="4524315"/>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In order to assess the changes in local mobility, we used Google data for tracking mobile phones .This data shows how stores, offices and parks see change in frequency of visits across geographic regions.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Mobility (movement) is a good proxy indicator of economic activity.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To calculate general mobility, the simple average of 6 individual categories (i.e., places of work, residential areas, food stores, shops, parks, and transport stops) has been calculated.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For China, the mobility indicators (drawn from TomTom service) for the country’s 21 biggest cities (weighted in the number of inhabitants) were used.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rating was drawn up using data for the first two weeks of July 2020.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leaders in recovered mobility are: Sweden </a:t>
            </a:r>
            <a:r>
              <a:rPr lang="ru-RU" sz="2400" dirty="0">
                <a:latin typeface="+mn-lt"/>
                <a:ea typeface="Calibri" panose="020F0502020204030204" pitchFamily="34" charset="0"/>
                <a:cs typeface="Times New Roman" panose="02020603050405020304" pitchFamily="18" charset="0"/>
              </a:rPr>
              <a:t>(100 </a:t>
            </a:r>
            <a:r>
              <a:rPr lang="en-US" sz="2400" dirty="0">
                <a:latin typeface="+mn-lt"/>
                <a:ea typeface="Calibri" panose="020F0502020204030204" pitchFamily="34" charset="0"/>
                <a:cs typeface="Times New Roman" panose="02020603050405020304" pitchFamily="18" charset="0"/>
              </a:rPr>
              <a:t>points</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Poland</a:t>
            </a:r>
            <a:r>
              <a:rPr lang="ru-RU" sz="2400" dirty="0">
                <a:latin typeface="+mn-lt"/>
                <a:ea typeface="Calibri" panose="020F0502020204030204" pitchFamily="34" charset="0"/>
                <a:cs typeface="Times New Roman" panose="02020603050405020304" pitchFamily="18" charset="0"/>
              </a:rPr>
              <a:t> (92), </a:t>
            </a:r>
            <a:r>
              <a:rPr lang="en-US" sz="2400" dirty="0">
                <a:latin typeface="+mn-lt"/>
                <a:ea typeface="Calibri" panose="020F0502020204030204" pitchFamily="34" charset="0"/>
                <a:cs typeface="Times New Roman" panose="02020603050405020304" pitchFamily="18" charset="0"/>
              </a:rPr>
              <a:t>Canada</a:t>
            </a:r>
            <a:r>
              <a:rPr lang="ru-RU" sz="2400" dirty="0">
                <a:latin typeface="+mn-lt"/>
                <a:ea typeface="Calibri" panose="020F0502020204030204" pitchFamily="34" charset="0"/>
                <a:cs typeface="Times New Roman" panose="02020603050405020304" pitchFamily="18" charset="0"/>
              </a:rPr>
              <a:t> (88), </a:t>
            </a:r>
            <a:r>
              <a:rPr lang="en-US" sz="2400" dirty="0">
                <a:latin typeface="+mn-lt"/>
                <a:ea typeface="Calibri" panose="020F0502020204030204" pitchFamily="34" charset="0"/>
                <a:cs typeface="Times New Roman" panose="02020603050405020304" pitchFamily="18" charset="0"/>
              </a:rPr>
              <a:t>the Czech Republic</a:t>
            </a:r>
            <a:r>
              <a:rPr lang="ru-RU" sz="2400" dirty="0">
                <a:latin typeface="+mn-lt"/>
                <a:ea typeface="Calibri" panose="020F0502020204030204" pitchFamily="34" charset="0"/>
                <a:cs typeface="Times New Roman" panose="02020603050405020304" pitchFamily="18" charset="0"/>
              </a:rPr>
              <a:t> (88). </a:t>
            </a:r>
            <a:r>
              <a:rPr lang="en-US" sz="2400" dirty="0">
                <a:latin typeface="+mn-lt"/>
                <a:ea typeface="Calibri" panose="020F0502020204030204" pitchFamily="34" charset="0"/>
                <a:cs typeface="Times New Roman" panose="02020603050405020304" pitchFamily="18" charset="0"/>
              </a:rPr>
              <a:t>Outsiders</a:t>
            </a:r>
            <a:r>
              <a:rPr lang="ru-RU" sz="2400" dirty="0">
                <a:latin typeface="+mn-lt"/>
                <a:ea typeface="Calibri" panose="020F0502020204030204" pitchFamily="34" charset="0"/>
                <a:cs typeface="Times New Roman" panose="02020603050405020304" pitchFamily="18" charset="0"/>
              </a:rPr>
              <a:t> – </a:t>
            </a:r>
            <a:r>
              <a:rPr lang="en-US" sz="2400" dirty="0">
                <a:latin typeface="+mn-lt"/>
                <a:ea typeface="Calibri" panose="020F0502020204030204" pitchFamily="34" charset="0"/>
                <a:cs typeface="Times New Roman" panose="02020603050405020304" pitchFamily="18" charset="0"/>
              </a:rPr>
              <a:t>Chile</a:t>
            </a:r>
            <a:r>
              <a:rPr lang="ru-RU" sz="2400" dirty="0">
                <a:latin typeface="+mn-lt"/>
                <a:ea typeface="Calibri" panose="020F0502020204030204" pitchFamily="34" charset="0"/>
                <a:cs typeface="Times New Roman" panose="02020603050405020304" pitchFamily="18" charset="0"/>
              </a:rPr>
              <a:t> (0), </a:t>
            </a:r>
            <a:r>
              <a:rPr lang="en-US" sz="2400" dirty="0">
                <a:latin typeface="+mn-lt"/>
                <a:ea typeface="Calibri" panose="020F0502020204030204" pitchFamily="34" charset="0"/>
                <a:cs typeface="Times New Roman" panose="02020603050405020304" pitchFamily="18" charset="0"/>
              </a:rPr>
              <a:t>Argentina</a:t>
            </a:r>
            <a:r>
              <a:rPr lang="ru-RU" sz="2400" dirty="0">
                <a:latin typeface="+mn-lt"/>
                <a:ea typeface="Calibri" panose="020F0502020204030204" pitchFamily="34" charset="0"/>
                <a:cs typeface="Times New Roman" panose="02020603050405020304" pitchFamily="18" charset="0"/>
              </a:rPr>
              <a:t> (4), </a:t>
            </a:r>
            <a:r>
              <a:rPr lang="en-US" sz="2400" dirty="0">
                <a:latin typeface="+mn-lt"/>
                <a:ea typeface="Calibri" panose="020F0502020204030204" pitchFamily="34" charset="0"/>
                <a:cs typeface="Times New Roman" panose="02020603050405020304" pitchFamily="18" charset="0"/>
              </a:rPr>
              <a:t>Peru</a:t>
            </a:r>
            <a:r>
              <a:rPr lang="ru-RU" sz="2400" dirty="0">
                <a:latin typeface="+mn-lt"/>
                <a:ea typeface="Calibri" panose="020F0502020204030204" pitchFamily="34" charset="0"/>
                <a:cs typeface="Times New Roman" panose="02020603050405020304" pitchFamily="18" charset="0"/>
              </a:rPr>
              <a:t> (10). </a:t>
            </a:r>
            <a:r>
              <a:rPr lang="en-US" sz="2400" dirty="0">
                <a:latin typeface="+mn-lt"/>
                <a:ea typeface="Calibri" panose="020F0502020204030204" pitchFamily="34" charset="0"/>
                <a:cs typeface="Times New Roman" panose="02020603050405020304" pitchFamily="18" charset="0"/>
              </a:rPr>
              <a:t>Russia placed 8</a:t>
            </a:r>
            <a:r>
              <a:rPr lang="en-US" sz="2400" baseline="30000" dirty="0">
                <a:latin typeface="+mn-lt"/>
                <a:ea typeface="Calibri" panose="020F0502020204030204" pitchFamily="34" charset="0"/>
                <a:cs typeface="Times New Roman" panose="02020603050405020304" pitchFamily="18" charset="0"/>
              </a:rPr>
              <a:t>th</a:t>
            </a:r>
            <a:r>
              <a:rPr lang="en-US" sz="2400" dirty="0">
                <a:latin typeface="+mn-lt"/>
                <a:ea typeface="Calibri" panose="020F0502020204030204" pitchFamily="34" charset="0"/>
                <a:cs typeface="Times New Roman" panose="02020603050405020304" pitchFamily="18" charset="0"/>
              </a:rPr>
              <a:t> </a:t>
            </a:r>
            <a:r>
              <a:rPr lang="ru-RU" sz="2400" dirty="0">
                <a:latin typeface="+mn-lt"/>
                <a:ea typeface="Calibri" panose="020F0502020204030204" pitchFamily="34" charset="0"/>
                <a:cs typeface="Times New Roman" panose="02020603050405020304" pitchFamily="18" charset="0"/>
              </a:rPr>
              <a:t>(81 </a:t>
            </a:r>
            <a:r>
              <a:rPr lang="en-US" sz="2400" dirty="0">
                <a:latin typeface="+mn-lt"/>
                <a:ea typeface="Calibri" panose="020F0502020204030204" pitchFamily="34" charset="0"/>
                <a:cs typeface="Times New Roman" panose="02020603050405020304" pitchFamily="18" charset="0"/>
              </a:rPr>
              <a:t>points</a:t>
            </a:r>
            <a:r>
              <a:rPr lang="ru-RU" sz="2400" dirty="0">
                <a:latin typeface="+mn-lt"/>
                <a:ea typeface="Calibri" panose="020F0502020204030204" pitchFamily="34" charset="0"/>
                <a:cs typeface="Times New Roman" panose="02020603050405020304" pitchFamily="18" charset="0"/>
              </a:rPr>
              <a:t>). </a:t>
            </a:r>
            <a:endParaRPr lang="en-US" sz="2400" dirty="0">
              <a:latin typeface="+mn-lt"/>
              <a:ea typeface="Calibri" panose="020F0502020204030204" pitchFamily="34" charset="0"/>
              <a:cs typeface="Times New Roman" panose="02020603050405020304" pitchFamily="18" charset="0"/>
            </a:endParaRPr>
          </a:p>
          <a:p>
            <a:pPr algn="just"/>
            <a:r>
              <a:rPr lang="en-US" sz="2400" b="1" dirty="0">
                <a:latin typeface="+mn-lt"/>
                <a:ea typeface="Calibri" panose="020F0502020204030204" pitchFamily="34" charset="0"/>
                <a:cs typeface="Times New Roman" panose="02020603050405020304" pitchFamily="18" charset="0"/>
              </a:rPr>
              <a:t>The mobility of Russian citizens was 7.5% above the normal rate in July 2020. </a:t>
            </a:r>
            <a:endParaRPr lang="ru-RU" sz="2400" b="1"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endParaRPr lang="en-US" sz="2400" dirty="0">
              <a:latin typeface="+mn-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9374B8AE-C99A-4993-9906-431C1E13CA7E}"/>
              </a:ext>
            </a:extLst>
          </p:cNvPr>
          <p:cNvSpPr txBox="1"/>
          <p:nvPr/>
        </p:nvSpPr>
        <p:spPr>
          <a:xfrm>
            <a:off x="886744" y="12872055"/>
            <a:ext cx="10801200" cy="69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1800" i="1" dirty="0">
                <a:latin typeface="+mn-lt"/>
              </a:rPr>
              <a:t>Source</a:t>
            </a:r>
            <a:r>
              <a:rPr lang="ru-RU" sz="1800" i="1" dirty="0">
                <a:latin typeface="+mn-lt"/>
              </a:rPr>
              <a:t>: </a:t>
            </a:r>
            <a:r>
              <a:rPr lang="en-US" sz="1800" i="1" dirty="0">
                <a:latin typeface="+mn-lt"/>
              </a:rPr>
              <a:t>Google Mobility Report, TomTom Traffic Index, estimates by HSE University. </a:t>
            </a:r>
          </a:p>
          <a:p>
            <a:pPr algn="l"/>
            <a:r>
              <a:rPr lang="en-US" sz="1800" i="1" dirty="0">
                <a:latin typeface="+mn-lt"/>
              </a:rPr>
              <a:t>Note: data for Russia is highlighted in red</a:t>
            </a:r>
            <a:endParaRPr lang="ru-RU" sz="1800" i="1" dirty="0">
              <a:latin typeface="+mn-lt"/>
            </a:endParaRPr>
          </a:p>
        </p:txBody>
      </p:sp>
      <p:sp>
        <p:nvSpPr>
          <p:cNvPr id="4" name="Номер слайда 3">
            <a:extLst>
              <a:ext uri="{FF2B5EF4-FFF2-40B4-BE49-F238E27FC236}">
                <a16:creationId xmlns:a16="http://schemas.microsoft.com/office/drawing/2014/main" id="{5EAC42E2-8F13-403B-A601-261B92F53BA5}"/>
              </a:ext>
            </a:extLst>
          </p:cNvPr>
          <p:cNvSpPr>
            <a:spLocks noGrp="1"/>
          </p:cNvSpPr>
          <p:nvPr>
            <p:ph type="sldNum" sz="quarter" idx="2"/>
          </p:nvPr>
        </p:nvSpPr>
        <p:spPr/>
        <p:txBody>
          <a:bodyPr/>
          <a:lstStyle/>
          <a:p>
            <a:fld id="{86CB4B4D-7CA3-9044-876B-883B54F8677D}" type="slidenum">
              <a:rPr lang="ru-RU" smtClean="0"/>
              <a:t>27</a:t>
            </a:fld>
            <a:endParaRPr lang="ru-RU"/>
          </a:p>
        </p:txBody>
      </p:sp>
      <p:pic>
        <p:nvPicPr>
          <p:cNvPr id="5" name="Рисунок 4">
            <a:extLst>
              <a:ext uri="{FF2B5EF4-FFF2-40B4-BE49-F238E27FC236}">
                <a16:creationId xmlns:a16="http://schemas.microsoft.com/office/drawing/2014/main" id="{4016BAD2-9EEA-403A-A377-3280868534D6}"/>
              </a:ext>
            </a:extLst>
          </p:cNvPr>
          <p:cNvPicPr>
            <a:picLocks noChangeAspect="1"/>
          </p:cNvPicPr>
          <p:nvPr/>
        </p:nvPicPr>
        <p:blipFill>
          <a:blip r:embed="rId4"/>
          <a:stretch>
            <a:fillRect/>
          </a:stretch>
        </p:blipFill>
        <p:spPr>
          <a:xfrm>
            <a:off x="13786301" y="3056237"/>
            <a:ext cx="9396634" cy="10142399"/>
          </a:xfrm>
          <a:prstGeom prst="rect">
            <a:avLst/>
          </a:prstGeom>
        </p:spPr>
      </p:pic>
      <p:pic>
        <p:nvPicPr>
          <p:cNvPr id="9" name="Рисунок 8">
            <a:extLst>
              <a:ext uri="{FF2B5EF4-FFF2-40B4-BE49-F238E27FC236}">
                <a16:creationId xmlns:a16="http://schemas.microsoft.com/office/drawing/2014/main" id="{141BF513-6DDF-4730-9D57-C5754E5458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040" y="2985497"/>
            <a:ext cx="9827330" cy="4586087"/>
          </a:xfrm>
          <a:prstGeom prst="rect">
            <a:avLst/>
          </a:prstGeom>
        </p:spPr>
      </p:pic>
    </p:spTree>
    <p:extLst>
      <p:ext uri="{BB962C8B-B14F-4D97-AF65-F5344CB8AC3E}">
        <p14:creationId xmlns:p14="http://schemas.microsoft.com/office/powerpoint/2010/main" val="84087578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III.</a:t>
            </a:r>
            <a:r>
              <a:rPr lang="ru-RU" sz="5400" dirty="0"/>
              <a:t>4</a:t>
            </a:r>
            <a:r>
              <a:rPr lang="en-US" sz="5400" dirty="0"/>
              <a:t> Changes in Country Connectivity</a:t>
            </a:r>
            <a:endParaRPr lang="ru-RU" sz="5400" dirty="0"/>
          </a:p>
        </p:txBody>
      </p:sp>
      <p:sp>
        <p:nvSpPr>
          <p:cNvPr id="8" name="Прямоугольник 7">
            <a:extLst>
              <a:ext uri="{FF2B5EF4-FFF2-40B4-BE49-F238E27FC236}">
                <a16:creationId xmlns:a16="http://schemas.microsoft.com/office/drawing/2014/main" id="{5891A8A1-78A5-4916-A3EF-86282FD15288}"/>
              </a:ext>
            </a:extLst>
          </p:cNvPr>
          <p:cNvSpPr/>
          <p:nvPr/>
        </p:nvSpPr>
        <p:spPr>
          <a:xfrm>
            <a:off x="768087" y="2323213"/>
            <a:ext cx="11192372" cy="646331"/>
          </a:xfrm>
          <a:prstGeom prst="rect">
            <a:avLst/>
          </a:prstGeom>
        </p:spPr>
        <p:txBody>
          <a:bodyPr wrap="square">
            <a:spAutoFit/>
          </a:bodyPr>
          <a:lstStyle/>
          <a:p>
            <a:r>
              <a:rPr lang="en-US" sz="3600" b="1" dirty="0">
                <a:latin typeface="+mn-lt"/>
                <a:cs typeface="Times New Roman" panose="02020603050405020304" pitchFamily="18" charset="0"/>
              </a:rPr>
              <a:t>Air</a:t>
            </a:r>
            <a:r>
              <a:rPr lang="ru-RU" sz="3600" b="1" dirty="0">
                <a:latin typeface="+mn-lt"/>
                <a:cs typeface="Times New Roman" panose="02020603050405020304" pitchFamily="18" charset="0"/>
              </a:rPr>
              <a:t> </a:t>
            </a:r>
            <a:r>
              <a:rPr lang="en-US" sz="3600" b="1" dirty="0">
                <a:latin typeface="+mn-lt"/>
                <a:cs typeface="Times New Roman" panose="02020603050405020304" pitchFamily="18" charset="0"/>
              </a:rPr>
              <a:t>Traffic, Total Number of Take-offs/Landings</a:t>
            </a:r>
            <a:endParaRPr lang="ru-RU" sz="3600" b="1" dirty="0">
              <a:latin typeface="+mn-lt"/>
            </a:endParaRPr>
          </a:p>
        </p:txBody>
      </p:sp>
      <p:sp>
        <p:nvSpPr>
          <p:cNvPr id="11" name="Прямоугольник 10">
            <a:extLst>
              <a:ext uri="{FF2B5EF4-FFF2-40B4-BE49-F238E27FC236}">
                <a16:creationId xmlns:a16="http://schemas.microsoft.com/office/drawing/2014/main" id="{5891A8A1-78A5-4916-A3EF-86282FD15288}"/>
              </a:ext>
            </a:extLst>
          </p:cNvPr>
          <p:cNvSpPr/>
          <p:nvPr/>
        </p:nvSpPr>
        <p:spPr>
          <a:xfrm>
            <a:off x="12157680" y="2323213"/>
            <a:ext cx="11192372" cy="738664"/>
          </a:xfrm>
          <a:prstGeom prst="rect">
            <a:avLst/>
          </a:prstGeom>
        </p:spPr>
        <p:txBody>
          <a:bodyPr wrap="square">
            <a:spAutoFit/>
          </a:bodyPr>
          <a:lstStyle/>
          <a:p>
            <a:r>
              <a:rPr lang="en-US" sz="4200" b="1" dirty="0">
                <a:latin typeface="+mn-lt"/>
                <a:cs typeface="Times New Roman" panose="02020603050405020304" pitchFamily="18" charset="0"/>
              </a:rPr>
              <a:t>Country Connectivity Rating</a:t>
            </a:r>
            <a:endParaRPr lang="ru-RU" sz="4200" b="1" dirty="0">
              <a:latin typeface="+mn-lt"/>
            </a:endParaRPr>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1260990" y="8000387"/>
            <a:ext cx="21921944" cy="378565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During the pandemic and lockdown, practically all countries introduced restrictions on international flights, as well as in several instances, restrictions were imposed on internal relocations and movement. The latter limits the transportation connectivity within a given country.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proxy indicator for country connectivity is the total number of take-offs/landings by air</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transport. We  assess the current total take-offs/landings (for July 10-12), in comparison with the lowest level of the pandemic period. This approach has its limitations, owing to the particular features of transport systems in certain countries and their size. In particular, relatively smaller countries are largely focused on international transport, and this limits the recovery of their air transport under present conditions.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A data source on total take offs/landings is the ICAO (the International Civil Aviation Organization), as well </a:t>
            </a:r>
            <a:r>
              <a:rPr lang="ru-RU" sz="2400" dirty="0">
                <a:latin typeface="+mn-lt"/>
                <a:ea typeface="Calibri" panose="020F0502020204030204" pitchFamily="34" charset="0"/>
                <a:cs typeface="Times New Roman" panose="02020603050405020304" pitchFamily="18" charset="0"/>
              </a:rPr>
              <a:t>а</a:t>
            </a:r>
            <a:r>
              <a:rPr lang="en-US" sz="2400" dirty="0">
                <a:latin typeface="+mn-lt"/>
                <a:ea typeface="Calibri" panose="020F0502020204030204" pitchFamily="34" charset="0"/>
                <a:cs typeface="Times New Roman" panose="02020603050405020304" pitchFamily="18" charset="0"/>
              </a:rPr>
              <a:t>s the data of national agencies. Unfortunately</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a large number of countries do not publish immediate updates on take-offs/landings. Therefore, our current sample for this indicator includes 26 countries. </a:t>
            </a: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leaders for this indicator are China </a:t>
            </a:r>
            <a:r>
              <a:rPr lang="ru-RU" sz="2400" dirty="0">
                <a:latin typeface="+mn-lt"/>
                <a:ea typeface="Calibri" panose="020F0502020204030204" pitchFamily="34" charset="0"/>
                <a:cs typeface="Times New Roman" panose="02020603050405020304" pitchFamily="18" charset="0"/>
              </a:rPr>
              <a:t>(100 </a:t>
            </a:r>
            <a:r>
              <a:rPr lang="en-US" sz="2400" dirty="0">
                <a:latin typeface="+mn-lt"/>
                <a:ea typeface="Calibri" panose="020F0502020204030204" pitchFamily="34" charset="0"/>
                <a:cs typeface="Times New Roman" panose="02020603050405020304" pitchFamily="18" charset="0"/>
              </a:rPr>
              <a:t>points</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Russia</a:t>
            </a:r>
            <a:r>
              <a:rPr lang="ru-RU" sz="2400" dirty="0">
                <a:latin typeface="+mn-lt"/>
                <a:ea typeface="Calibri" panose="020F0502020204030204" pitchFamily="34" charset="0"/>
                <a:cs typeface="Times New Roman" panose="02020603050405020304" pitchFamily="18" charset="0"/>
              </a:rPr>
              <a:t> (79),</a:t>
            </a:r>
            <a:r>
              <a:rPr lang="en-US" sz="2400" dirty="0">
                <a:latin typeface="+mn-lt"/>
                <a:ea typeface="Calibri" panose="020F0502020204030204" pitchFamily="34" charset="0"/>
                <a:cs typeface="Times New Roman" panose="02020603050405020304" pitchFamily="18" charset="0"/>
              </a:rPr>
              <a:t> Iran </a:t>
            </a:r>
            <a:r>
              <a:rPr lang="ru-RU" sz="2400" dirty="0">
                <a:latin typeface="+mn-lt"/>
                <a:ea typeface="Calibri" panose="020F0502020204030204" pitchFamily="34" charset="0"/>
                <a:cs typeface="Times New Roman" panose="02020603050405020304" pitchFamily="18" charset="0"/>
              </a:rPr>
              <a:t>(38). </a:t>
            </a:r>
            <a:r>
              <a:rPr lang="en-US" sz="2400" dirty="0">
                <a:latin typeface="+mn-lt"/>
                <a:ea typeface="Calibri" panose="020F0502020204030204" pitchFamily="34" charset="0"/>
                <a:cs typeface="Times New Roman" panose="02020603050405020304" pitchFamily="18" charset="0"/>
              </a:rPr>
              <a:t>Outsiders are</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Armenia</a:t>
            </a:r>
            <a:r>
              <a:rPr lang="ru-RU" sz="2400" dirty="0">
                <a:latin typeface="+mn-lt"/>
                <a:ea typeface="Calibri" panose="020F0502020204030204" pitchFamily="34" charset="0"/>
                <a:cs typeface="Times New Roman" panose="02020603050405020304" pitchFamily="18" charset="0"/>
              </a:rPr>
              <a:t> (0), </a:t>
            </a:r>
            <a:r>
              <a:rPr lang="en-US" sz="2400" dirty="0">
                <a:latin typeface="+mn-lt"/>
                <a:ea typeface="Calibri" panose="020F0502020204030204" pitchFamily="34" charset="0"/>
                <a:cs typeface="Times New Roman" panose="02020603050405020304" pitchFamily="18" charset="0"/>
              </a:rPr>
              <a:t>the Czech Republic </a:t>
            </a:r>
            <a:r>
              <a:rPr lang="ru-RU" sz="2400" dirty="0">
                <a:latin typeface="+mn-lt"/>
                <a:ea typeface="Calibri" panose="020F0502020204030204" pitchFamily="34" charset="0"/>
                <a:cs typeface="Times New Roman" panose="02020603050405020304" pitchFamily="18" charset="0"/>
              </a:rPr>
              <a:t>(3),</a:t>
            </a:r>
            <a:r>
              <a:rPr lang="en-US" sz="2400" dirty="0">
                <a:latin typeface="+mn-lt"/>
                <a:ea typeface="Calibri" panose="020F0502020204030204" pitchFamily="34" charset="0"/>
                <a:cs typeface="Times New Roman" panose="02020603050405020304" pitchFamily="18" charset="0"/>
              </a:rPr>
              <a:t> Sweden </a:t>
            </a:r>
            <a:r>
              <a:rPr lang="ru-RU" sz="2400" dirty="0">
                <a:latin typeface="+mn-lt"/>
                <a:ea typeface="Calibri" panose="020F0502020204030204" pitchFamily="34" charset="0"/>
                <a:cs typeface="Times New Roman" panose="02020603050405020304" pitchFamily="18" charset="0"/>
              </a:rPr>
              <a:t>(4). </a:t>
            </a: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Russia placed second </a:t>
            </a:r>
            <a:r>
              <a:rPr lang="ru-RU" sz="2400" dirty="0">
                <a:latin typeface="+mn-lt"/>
                <a:ea typeface="Calibri" panose="020F0502020204030204" pitchFamily="34" charset="0"/>
                <a:cs typeface="Times New Roman" panose="02020603050405020304" pitchFamily="18" charset="0"/>
              </a:rPr>
              <a:t>(68 </a:t>
            </a:r>
            <a:r>
              <a:rPr lang="en-US" sz="2400" dirty="0">
                <a:latin typeface="+mn-lt"/>
                <a:ea typeface="Calibri" panose="020F0502020204030204" pitchFamily="34" charset="0"/>
                <a:cs typeface="Times New Roman" panose="02020603050405020304" pitchFamily="18" charset="0"/>
              </a:rPr>
              <a:t>points</a:t>
            </a:r>
            <a:r>
              <a:rPr lang="ru-RU" sz="2400" dirty="0">
                <a:latin typeface="+mn-lt"/>
                <a:ea typeface="Calibri" panose="020F0502020204030204" pitchFamily="34" charset="0"/>
                <a:cs typeface="Times New Roman" panose="02020603050405020304" pitchFamily="18" charset="0"/>
              </a:rPr>
              <a:t>). </a:t>
            </a:r>
            <a:r>
              <a:rPr lang="en-US" sz="2400" b="1" dirty="0">
                <a:latin typeface="+mn-lt"/>
                <a:ea typeface="Calibri" panose="020F0502020204030204" pitchFamily="34" charset="0"/>
                <a:cs typeface="Times New Roman" panose="02020603050405020304" pitchFamily="18" charset="0"/>
              </a:rPr>
              <a:t>The current figure for Russia comes to around 5,200 take-offs/landings a day</a:t>
            </a:r>
            <a:r>
              <a:rPr lang="en-US" sz="2400" dirty="0">
                <a:latin typeface="+mn-lt"/>
                <a:ea typeface="Calibri" panose="020F0502020204030204" pitchFamily="34" charset="0"/>
                <a:cs typeface="Times New Roman" panose="02020603050405020304" pitchFamily="18" charset="0"/>
              </a:rPr>
              <a:t>. The minimal figure during the pandemic period came to 1,200-1,300 take-offs and landings (end of April). </a:t>
            </a:r>
          </a:p>
        </p:txBody>
      </p:sp>
      <p:sp>
        <p:nvSpPr>
          <p:cNvPr id="14" name="TextBox 13">
            <a:extLst>
              <a:ext uri="{FF2B5EF4-FFF2-40B4-BE49-F238E27FC236}">
                <a16:creationId xmlns:a16="http://schemas.microsoft.com/office/drawing/2014/main" id="{9374B8AE-C99A-4993-9906-431C1E13CA7E}"/>
              </a:ext>
            </a:extLst>
          </p:cNvPr>
          <p:cNvSpPr txBox="1"/>
          <p:nvPr/>
        </p:nvSpPr>
        <p:spPr>
          <a:xfrm>
            <a:off x="886744" y="13010554"/>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1800" i="1" dirty="0">
                <a:latin typeface="+mn-lt"/>
              </a:rPr>
              <a:t>Source: ICAO</a:t>
            </a:r>
            <a:r>
              <a:rPr lang="ru-RU" sz="1800" i="1" dirty="0">
                <a:latin typeface="+mn-lt"/>
              </a:rPr>
              <a:t>,</a:t>
            </a:r>
            <a:r>
              <a:rPr lang="en-US" sz="1800" i="1" dirty="0">
                <a:latin typeface="+mn-lt"/>
              </a:rPr>
              <a:t> national sources</a:t>
            </a:r>
            <a:r>
              <a:rPr lang="ru-RU" sz="1800" i="1" dirty="0">
                <a:latin typeface="+mn-lt"/>
              </a:rPr>
              <a:t>. </a:t>
            </a:r>
            <a:r>
              <a:rPr lang="en-US" sz="1800" i="1" dirty="0">
                <a:latin typeface="+mn-lt"/>
              </a:rPr>
              <a:t>Note: data for Russia is highlighted in red </a:t>
            </a:r>
            <a:endParaRPr lang="ru-RU" sz="1800" i="1" dirty="0">
              <a:latin typeface="+mn-lt"/>
            </a:endParaRPr>
          </a:p>
        </p:txBody>
      </p:sp>
      <p:sp>
        <p:nvSpPr>
          <p:cNvPr id="2" name="Номер слайда 1">
            <a:extLst>
              <a:ext uri="{FF2B5EF4-FFF2-40B4-BE49-F238E27FC236}">
                <a16:creationId xmlns:a16="http://schemas.microsoft.com/office/drawing/2014/main" id="{C19F61AD-0366-4289-8DC1-83AEBFEE7383}"/>
              </a:ext>
            </a:extLst>
          </p:cNvPr>
          <p:cNvSpPr>
            <a:spLocks noGrp="1"/>
          </p:cNvSpPr>
          <p:nvPr>
            <p:ph type="sldNum" sz="quarter" idx="2"/>
          </p:nvPr>
        </p:nvSpPr>
        <p:spPr/>
        <p:txBody>
          <a:bodyPr/>
          <a:lstStyle/>
          <a:p>
            <a:fld id="{86CB4B4D-7CA3-9044-876B-883B54F8677D}" type="slidenum">
              <a:rPr lang="ru-RU" smtClean="0"/>
              <a:t>28</a:t>
            </a:fld>
            <a:endParaRPr lang="ru-RU"/>
          </a:p>
        </p:txBody>
      </p:sp>
      <p:pic>
        <p:nvPicPr>
          <p:cNvPr id="5" name="Рисунок 4">
            <a:extLst>
              <a:ext uri="{FF2B5EF4-FFF2-40B4-BE49-F238E27FC236}">
                <a16:creationId xmlns:a16="http://schemas.microsoft.com/office/drawing/2014/main" id="{1F657A32-655F-42A6-89E7-F38FFC360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860" y="2948422"/>
            <a:ext cx="10397391" cy="4852116"/>
          </a:xfrm>
          <a:prstGeom prst="rect">
            <a:avLst/>
          </a:prstGeom>
        </p:spPr>
      </p:pic>
      <p:pic>
        <p:nvPicPr>
          <p:cNvPr id="7" name="Рисунок 6">
            <a:extLst>
              <a:ext uri="{FF2B5EF4-FFF2-40B4-BE49-F238E27FC236}">
                <a16:creationId xmlns:a16="http://schemas.microsoft.com/office/drawing/2014/main" id="{3C57F8C0-AF9E-4D33-B9D7-DE88DD53E50A}"/>
              </a:ext>
            </a:extLst>
          </p:cNvPr>
          <p:cNvPicPr>
            <a:picLocks noChangeAspect="1"/>
          </p:cNvPicPr>
          <p:nvPr/>
        </p:nvPicPr>
        <p:blipFill>
          <a:blip r:embed="rId5"/>
          <a:stretch>
            <a:fillRect/>
          </a:stretch>
        </p:blipFill>
        <p:spPr>
          <a:xfrm>
            <a:off x="12552040" y="3043671"/>
            <a:ext cx="9720072" cy="4840224"/>
          </a:xfrm>
          <a:prstGeom prst="rect">
            <a:avLst/>
          </a:prstGeom>
        </p:spPr>
      </p:pic>
    </p:spTree>
    <p:extLst>
      <p:ext uri="{BB962C8B-B14F-4D97-AF65-F5344CB8AC3E}">
        <p14:creationId xmlns:p14="http://schemas.microsoft.com/office/powerpoint/2010/main" val="342034447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III.</a:t>
            </a:r>
            <a:r>
              <a:rPr lang="ru-RU" sz="5400" dirty="0"/>
              <a:t>5</a:t>
            </a:r>
            <a:r>
              <a:rPr lang="en-US" sz="5400" dirty="0"/>
              <a:t> Stability of Internet Infrastructure </a:t>
            </a:r>
            <a:endParaRPr lang="ru-RU" sz="5400" dirty="0"/>
          </a:p>
        </p:txBody>
      </p:sp>
      <p:sp>
        <p:nvSpPr>
          <p:cNvPr id="8" name="Прямоугольник 7">
            <a:extLst>
              <a:ext uri="{FF2B5EF4-FFF2-40B4-BE49-F238E27FC236}">
                <a16:creationId xmlns:a16="http://schemas.microsoft.com/office/drawing/2014/main" id="{5891A8A1-78A5-4916-A3EF-86282FD15288}"/>
              </a:ext>
            </a:extLst>
          </p:cNvPr>
          <p:cNvSpPr/>
          <p:nvPr/>
        </p:nvSpPr>
        <p:spPr>
          <a:xfrm>
            <a:off x="691158" y="2323213"/>
            <a:ext cx="11192372" cy="738664"/>
          </a:xfrm>
          <a:prstGeom prst="rect">
            <a:avLst/>
          </a:prstGeom>
        </p:spPr>
        <p:txBody>
          <a:bodyPr wrap="square">
            <a:spAutoFit/>
          </a:bodyPr>
          <a:lstStyle/>
          <a:p>
            <a:r>
              <a:rPr lang="en-US" sz="4200" b="1" dirty="0">
                <a:latin typeface="+mn-lt"/>
                <a:cs typeface="Times New Roman" panose="02020603050405020304" pitchFamily="18" charset="0"/>
              </a:rPr>
              <a:t>Speed of Mobile Internet</a:t>
            </a:r>
            <a:r>
              <a:rPr lang="ru-RU" sz="4200" b="1" dirty="0">
                <a:latin typeface="+mn-lt"/>
                <a:cs typeface="Times New Roman" panose="02020603050405020304" pitchFamily="18" charset="0"/>
              </a:rPr>
              <a:t> (</a:t>
            </a:r>
            <a:r>
              <a:rPr lang="en-US" sz="4200" b="1" dirty="0">
                <a:latin typeface="+mn-lt"/>
                <a:cs typeface="Times New Roman" panose="02020603050405020304" pitchFamily="18" charset="0"/>
              </a:rPr>
              <a:t>median</a:t>
            </a:r>
            <a:r>
              <a:rPr lang="ru-RU" sz="4200" b="1" dirty="0">
                <a:latin typeface="+mn-lt"/>
                <a:cs typeface="Times New Roman" panose="02020603050405020304" pitchFamily="18" charset="0"/>
              </a:rPr>
              <a:t> </a:t>
            </a:r>
            <a:r>
              <a:rPr lang="en-US" sz="4200" b="1" dirty="0">
                <a:latin typeface="+mn-lt"/>
                <a:cs typeface="Times New Roman" panose="02020603050405020304" pitchFamily="18" charset="0"/>
              </a:rPr>
              <a:t>value</a:t>
            </a:r>
            <a:r>
              <a:rPr lang="ru-RU" sz="4200" b="1" dirty="0">
                <a:latin typeface="+mn-lt"/>
                <a:cs typeface="Times New Roman" panose="02020603050405020304" pitchFamily="18" charset="0"/>
              </a:rPr>
              <a:t>)</a:t>
            </a:r>
            <a:endParaRPr lang="ru-RU" sz="4200" b="1" dirty="0">
              <a:latin typeface="+mn-lt"/>
            </a:endParaRPr>
          </a:p>
        </p:txBody>
      </p:sp>
      <p:sp>
        <p:nvSpPr>
          <p:cNvPr id="11" name="Прямоугольник 10">
            <a:extLst>
              <a:ext uri="{FF2B5EF4-FFF2-40B4-BE49-F238E27FC236}">
                <a16:creationId xmlns:a16="http://schemas.microsoft.com/office/drawing/2014/main" id="{5891A8A1-78A5-4916-A3EF-86282FD15288}"/>
              </a:ext>
            </a:extLst>
          </p:cNvPr>
          <p:cNvSpPr/>
          <p:nvPr/>
        </p:nvSpPr>
        <p:spPr>
          <a:xfrm>
            <a:off x="12157680" y="2323213"/>
            <a:ext cx="11192372" cy="738664"/>
          </a:xfrm>
          <a:prstGeom prst="rect">
            <a:avLst/>
          </a:prstGeom>
        </p:spPr>
        <p:txBody>
          <a:bodyPr wrap="square">
            <a:spAutoFit/>
          </a:bodyPr>
          <a:lstStyle/>
          <a:p>
            <a:r>
              <a:rPr lang="en-US" sz="4200" b="1" dirty="0">
                <a:latin typeface="+mn-lt"/>
                <a:cs typeface="Times New Roman" panose="02020603050405020304" pitchFamily="18" charset="0"/>
              </a:rPr>
              <a:t>Internet Infrastructure Stability</a:t>
            </a:r>
            <a:r>
              <a:rPr lang="ru-RU" sz="4200" b="1" dirty="0">
                <a:latin typeface="+mn-lt"/>
                <a:cs typeface="Times New Roman" panose="02020603050405020304" pitchFamily="18" charset="0"/>
              </a:rPr>
              <a:t> </a:t>
            </a:r>
            <a:r>
              <a:rPr lang="en-US" sz="4200" b="1" dirty="0">
                <a:latin typeface="+mn-lt"/>
                <a:cs typeface="Times New Roman" panose="02020603050405020304" pitchFamily="18" charset="0"/>
              </a:rPr>
              <a:t>Rating </a:t>
            </a:r>
            <a:endParaRPr lang="ru-RU" sz="4200" b="1" dirty="0">
              <a:latin typeface="+mn-lt"/>
            </a:endParaRPr>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1260990" y="8000387"/>
            <a:ext cx="11867114" cy="4524315"/>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In light of the lockdown, growth in remote working and transfer to the online work, the quality of Internet connection has become crucial in supporting economic activities in many sectors.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As a proxy indicator for stability of infrastructure, data on mobile internet speed has been used, which experiences more fluctuations than broadband internet. During the pandemic, many countries saw a decrease in internet speed owing to surge in infrastructure load.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We assess the maximum decrease in Internet speed during the pandemic – in comparison with the previous maximum speed in 2020. </a:t>
            </a:r>
            <a:endParaRPr lang="ru-RU"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The leaders in stability of internet infrastructure are</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Ukraine</a:t>
            </a:r>
            <a:r>
              <a:rPr lang="ru-RU" sz="2400" dirty="0">
                <a:latin typeface="+mn-lt"/>
                <a:ea typeface="Calibri" panose="020F0502020204030204" pitchFamily="34" charset="0"/>
                <a:cs typeface="Times New Roman" panose="02020603050405020304" pitchFamily="18" charset="0"/>
              </a:rPr>
              <a:t> (100 </a:t>
            </a:r>
            <a:r>
              <a:rPr lang="en-US" sz="2400" dirty="0">
                <a:latin typeface="+mn-lt"/>
                <a:ea typeface="Calibri" panose="020F0502020204030204" pitchFamily="34" charset="0"/>
                <a:cs typeface="Times New Roman" panose="02020603050405020304" pitchFamily="18" charset="0"/>
              </a:rPr>
              <a:t>points</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Japan </a:t>
            </a:r>
            <a:r>
              <a:rPr lang="ru-RU" sz="2400" dirty="0">
                <a:latin typeface="+mn-lt"/>
                <a:ea typeface="Calibri" panose="020F0502020204030204" pitchFamily="34" charset="0"/>
                <a:cs typeface="Times New Roman" panose="02020603050405020304" pitchFamily="18" charset="0"/>
              </a:rPr>
              <a:t>(100), </a:t>
            </a:r>
            <a:r>
              <a:rPr lang="en-US" sz="2400" dirty="0">
                <a:latin typeface="+mn-lt"/>
                <a:ea typeface="Calibri" panose="020F0502020204030204" pitchFamily="34" charset="0"/>
                <a:cs typeface="Times New Roman" panose="02020603050405020304" pitchFamily="18" charset="0"/>
              </a:rPr>
              <a:t>the Netherlands</a:t>
            </a:r>
            <a:r>
              <a:rPr lang="ru-RU" sz="2400" dirty="0">
                <a:latin typeface="+mn-lt"/>
                <a:ea typeface="Calibri" panose="020F0502020204030204" pitchFamily="34" charset="0"/>
                <a:cs typeface="Times New Roman" panose="02020603050405020304" pitchFamily="18" charset="0"/>
              </a:rPr>
              <a:t> (96), </a:t>
            </a:r>
            <a:r>
              <a:rPr lang="en-US" sz="2400" dirty="0">
                <a:latin typeface="+mn-lt"/>
                <a:ea typeface="Calibri" panose="020F0502020204030204" pitchFamily="34" charset="0"/>
                <a:cs typeface="Times New Roman" panose="02020603050405020304" pitchFamily="18" charset="0"/>
              </a:rPr>
              <a:t>the Czech Republic</a:t>
            </a:r>
            <a:r>
              <a:rPr lang="ru-RU" sz="2400" dirty="0">
                <a:latin typeface="+mn-lt"/>
                <a:ea typeface="Calibri" panose="020F0502020204030204" pitchFamily="34" charset="0"/>
                <a:cs typeface="Times New Roman" panose="02020603050405020304" pitchFamily="18" charset="0"/>
              </a:rPr>
              <a:t> (88). </a:t>
            </a:r>
            <a:r>
              <a:rPr lang="en-US" sz="2400" dirty="0">
                <a:latin typeface="+mn-lt"/>
                <a:ea typeface="Calibri" panose="020F0502020204030204" pitchFamily="34" charset="0"/>
                <a:cs typeface="Times New Roman" panose="02020603050405020304" pitchFamily="18" charset="0"/>
              </a:rPr>
              <a:t>Outsiders</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are</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Ghana</a:t>
            </a:r>
            <a:r>
              <a:rPr lang="ru-RU" sz="2400" dirty="0">
                <a:latin typeface="+mn-lt"/>
                <a:ea typeface="Calibri" panose="020F0502020204030204" pitchFamily="34" charset="0"/>
                <a:cs typeface="Times New Roman" panose="02020603050405020304" pitchFamily="18" charset="0"/>
              </a:rPr>
              <a:t> (0), </a:t>
            </a:r>
            <a:r>
              <a:rPr lang="en-US" sz="2400" dirty="0">
                <a:latin typeface="+mn-lt"/>
                <a:ea typeface="Calibri" panose="020F0502020204030204" pitchFamily="34" charset="0"/>
                <a:cs typeface="Times New Roman" panose="02020603050405020304" pitchFamily="18" charset="0"/>
              </a:rPr>
              <a:t>Peru</a:t>
            </a:r>
            <a:r>
              <a:rPr lang="ru-RU" sz="2400" dirty="0">
                <a:latin typeface="+mn-lt"/>
                <a:ea typeface="Calibri" panose="020F0502020204030204" pitchFamily="34" charset="0"/>
                <a:cs typeface="Times New Roman" panose="02020603050405020304" pitchFamily="18" charset="0"/>
              </a:rPr>
              <a:t> (4), </a:t>
            </a:r>
            <a:r>
              <a:rPr lang="en-US" sz="2400" dirty="0">
                <a:latin typeface="+mn-lt"/>
                <a:ea typeface="Calibri" panose="020F0502020204030204" pitchFamily="34" charset="0"/>
                <a:cs typeface="Times New Roman" panose="02020603050405020304" pitchFamily="18" charset="0"/>
              </a:rPr>
              <a:t>Philippines</a:t>
            </a:r>
            <a:r>
              <a:rPr lang="ru-RU" sz="2400" dirty="0">
                <a:latin typeface="+mn-lt"/>
                <a:ea typeface="Calibri" panose="020F0502020204030204" pitchFamily="34" charset="0"/>
                <a:cs typeface="Times New Roman" panose="02020603050405020304" pitchFamily="18" charset="0"/>
              </a:rPr>
              <a:t> (18). </a:t>
            </a: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Russia placed 20</a:t>
            </a:r>
            <a:r>
              <a:rPr lang="en-US" sz="2400" baseline="30000" dirty="0">
                <a:latin typeface="+mn-lt"/>
                <a:ea typeface="Calibri" panose="020F0502020204030204" pitchFamily="34" charset="0"/>
                <a:cs typeface="Times New Roman" panose="02020603050405020304" pitchFamily="18" charset="0"/>
              </a:rPr>
              <a:t>th</a:t>
            </a:r>
            <a:r>
              <a:rPr lang="en-US" sz="2400" dirty="0">
                <a:latin typeface="+mn-lt"/>
                <a:ea typeface="Calibri" panose="020F0502020204030204" pitchFamily="34" charset="0"/>
                <a:cs typeface="Times New Roman" panose="02020603050405020304" pitchFamily="18" charset="0"/>
              </a:rPr>
              <a:t> (65 points). </a:t>
            </a:r>
            <a:r>
              <a:rPr lang="en-US" sz="2400" b="1" dirty="0">
                <a:latin typeface="+mn-lt"/>
                <a:ea typeface="Calibri" panose="020F0502020204030204" pitchFamily="34" charset="0"/>
                <a:cs typeface="Times New Roman" panose="02020603050405020304" pitchFamily="18" charset="0"/>
              </a:rPr>
              <a:t>Mobile internet speed dropped by 19%, from 13 Mbit/second down to 10.5. </a:t>
            </a:r>
            <a:endParaRPr lang="en-US" sz="24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endParaRPr lang="en-US" sz="2400" dirty="0">
              <a:latin typeface="+mn-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9374B8AE-C99A-4993-9906-431C1E13CA7E}"/>
              </a:ext>
            </a:extLst>
          </p:cNvPr>
          <p:cNvSpPr txBox="1"/>
          <p:nvPr/>
        </p:nvSpPr>
        <p:spPr>
          <a:xfrm>
            <a:off x="886744" y="13138868"/>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1800" i="1" dirty="0">
                <a:latin typeface="+mn-lt"/>
              </a:rPr>
              <a:t>Source</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lang="en-US" sz="1800" i="1" dirty="0">
                <a:latin typeface="+mn-lt"/>
              </a:rPr>
              <a:t>Speed Test, estimates by HSE University</a:t>
            </a:r>
            <a:r>
              <a:rPr lang="ru-RU" sz="1800" i="1" dirty="0">
                <a:latin typeface="+mn-lt"/>
              </a:rPr>
              <a:t>. </a:t>
            </a:r>
            <a:r>
              <a:rPr lang="en-US" sz="1800" i="1" dirty="0">
                <a:latin typeface="+mn-lt"/>
              </a:rPr>
              <a:t>Note: data for Russia is highlighted in red </a:t>
            </a:r>
            <a:endParaRPr kumimoji="0" lang="ru-RU" sz="1800" b="0" i="1" u="none" strike="noStrike" cap="none" spc="0" normalizeH="0" baseline="0" dirty="0">
              <a:ln>
                <a:noFill/>
              </a:ln>
              <a:solidFill>
                <a:srgbClr val="000000"/>
              </a:solidFill>
              <a:effectLst/>
              <a:uFillTx/>
              <a:latin typeface="+mn-lt"/>
              <a:ea typeface="+mj-ea"/>
              <a:cs typeface="+mj-cs"/>
              <a:sym typeface="Helvetica Light"/>
            </a:endParaRPr>
          </a:p>
        </p:txBody>
      </p:sp>
      <p:sp>
        <p:nvSpPr>
          <p:cNvPr id="2" name="Номер слайда 1">
            <a:extLst>
              <a:ext uri="{FF2B5EF4-FFF2-40B4-BE49-F238E27FC236}">
                <a16:creationId xmlns:a16="http://schemas.microsoft.com/office/drawing/2014/main" id="{06657414-5A4C-47B2-94D9-703D8428E4AC}"/>
              </a:ext>
            </a:extLst>
          </p:cNvPr>
          <p:cNvSpPr>
            <a:spLocks noGrp="1"/>
          </p:cNvSpPr>
          <p:nvPr>
            <p:ph type="sldNum" sz="quarter" idx="2"/>
          </p:nvPr>
        </p:nvSpPr>
        <p:spPr/>
        <p:txBody>
          <a:bodyPr/>
          <a:lstStyle/>
          <a:p>
            <a:fld id="{86CB4B4D-7CA3-9044-876B-883B54F8677D}" type="slidenum">
              <a:rPr lang="ru-RU" smtClean="0"/>
              <a:t>29</a:t>
            </a:fld>
            <a:endParaRPr lang="ru-RU"/>
          </a:p>
        </p:txBody>
      </p:sp>
      <p:pic>
        <p:nvPicPr>
          <p:cNvPr id="3" name="Рисунок 2">
            <a:extLst>
              <a:ext uri="{FF2B5EF4-FFF2-40B4-BE49-F238E27FC236}">
                <a16:creationId xmlns:a16="http://schemas.microsoft.com/office/drawing/2014/main" id="{D5E6E60B-68F9-4CCF-816B-845DBDC1A3ED}"/>
              </a:ext>
            </a:extLst>
          </p:cNvPr>
          <p:cNvPicPr>
            <a:picLocks noChangeAspect="1"/>
          </p:cNvPicPr>
          <p:nvPr/>
        </p:nvPicPr>
        <p:blipFill>
          <a:blip r:embed="rId4"/>
          <a:stretch>
            <a:fillRect/>
          </a:stretch>
        </p:blipFill>
        <p:spPr>
          <a:xfrm>
            <a:off x="1714853" y="3061644"/>
            <a:ext cx="10132690" cy="5048990"/>
          </a:xfrm>
          <a:prstGeom prst="rect">
            <a:avLst/>
          </a:prstGeom>
        </p:spPr>
      </p:pic>
      <p:pic>
        <p:nvPicPr>
          <p:cNvPr id="4" name="Рисунок 3">
            <a:extLst>
              <a:ext uri="{FF2B5EF4-FFF2-40B4-BE49-F238E27FC236}">
                <a16:creationId xmlns:a16="http://schemas.microsoft.com/office/drawing/2014/main" id="{A8EB2E8C-10F2-43E5-A587-4DD583E60A34}"/>
              </a:ext>
            </a:extLst>
          </p:cNvPr>
          <p:cNvPicPr>
            <a:picLocks noChangeAspect="1"/>
          </p:cNvPicPr>
          <p:nvPr/>
        </p:nvPicPr>
        <p:blipFill>
          <a:blip r:embed="rId5"/>
          <a:stretch>
            <a:fillRect/>
          </a:stretch>
        </p:blipFill>
        <p:spPr>
          <a:xfrm>
            <a:off x="13402254" y="3061644"/>
            <a:ext cx="9773020" cy="9773020"/>
          </a:xfrm>
          <a:prstGeom prst="rect">
            <a:avLst/>
          </a:prstGeom>
        </p:spPr>
      </p:pic>
    </p:spTree>
    <p:extLst>
      <p:ext uri="{BB962C8B-B14F-4D97-AF65-F5344CB8AC3E}">
        <p14:creationId xmlns:p14="http://schemas.microsoft.com/office/powerpoint/2010/main" val="35425184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a:extLst>
              <a:ext uri="{FF2B5EF4-FFF2-40B4-BE49-F238E27FC236}">
                <a16:creationId xmlns:a16="http://schemas.microsoft.com/office/drawing/2014/main" id="{69F614FF-5D64-4B72-AE65-F05E65BCFB63}"/>
              </a:ext>
            </a:extLst>
          </p:cNvPr>
          <p:cNvPicPr>
            <a:picLocks noChangeAspect="1"/>
          </p:cNvPicPr>
          <p:nvPr/>
        </p:nvPicPr>
        <p:blipFill>
          <a:blip r:embed="rId3"/>
          <a:stretch>
            <a:fillRect/>
          </a:stretch>
        </p:blipFill>
        <p:spPr>
          <a:xfrm>
            <a:off x="12618518" y="5292988"/>
            <a:ext cx="5762244" cy="8008620"/>
          </a:xfrm>
          <a:prstGeom prst="rect">
            <a:avLst/>
          </a:prstGeom>
        </p:spPr>
      </p:pic>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4"/>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Key Results</a:t>
            </a:r>
            <a:endParaRPr lang="ru-RU" sz="5400" dirty="0"/>
          </a:p>
        </p:txBody>
      </p:sp>
      <p:sp>
        <p:nvSpPr>
          <p:cNvPr id="2" name="Номер слайда 1"/>
          <p:cNvSpPr>
            <a:spLocks noGrp="1"/>
          </p:cNvSpPr>
          <p:nvPr>
            <p:ph type="sldNum" sz="quarter" idx="2"/>
          </p:nvPr>
        </p:nvSpPr>
        <p:spPr/>
        <p:txBody>
          <a:bodyPr/>
          <a:lstStyle/>
          <a:p>
            <a:fld id="{86CB4B4D-7CA3-9044-876B-883B54F8677D}" type="slidenum">
              <a:rPr lang="ru-RU" smtClean="0"/>
              <a:t>3</a:t>
            </a:fld>
            <a:endParaRPr lang="ru-RU"/>
          </a:p>
        </p:txBody>
      </p:sp>
      <p:sp>
        <p:nvSpPr>
          <p:cNvPr id="8" name="Прямоугольник 7">
            <a:extLst>
              <a:ext uri="{FF2B5EF4-FFF2-40B4-BE49-F238E27FC236}">
                <a16:creationId xmlns:a16="http://schemas.microsoft.com/office/drawing/2014/main" id="{2F0305BF-327F-45AF-90E3-424266AF9830}"/>
              </a:ext>
            </a:extLst>
          </p:cNvPr>
          <p:cNvSpPr/>
          <p:nvPr/>
        </p:nvSpPr>
        <p:spPr>
          <a:xfrm>
            <a:off x="1201064" y="2208736"/>
            <a:ext cx="21506373" cy="2416046"/>
          </a:xfrm>
          <a:prstGeom prst="rect">
            <a:avLst/>
          </a:prstGeom>
        </p:spPr>
        <p:txBody>
          <a:bodyPr wrap="square">
            <a:spAutoFit/>
          </a:bodyPr>
          <a:lstStyle/>
          <a:p>
            <a:pPr lvl="1" indent="0" algn="just">
              <a:spcBef>
                <a:spcPts val="600"/>
              </a:spcBef>
            </a:pPr>
            <a:r>
              <a:rPr lang="en-US" sz="3400" b="1" dirty="0">
                <a:latin typeface="+mn-lt"/>
                <a:ea typeface="Calibri" panose="020F0502020204030204" pitchFamily="34" charset="0"/>
                <a:cs typeface="Times New Roman" panose="02020603050405020304" pitchFamily="18" charset="0"/>
              </a:rPr>
              <a:t>Russia ranks 7</a:t>
            </a:r>
            <a:r>
              <a:rPr lang="en-US" sz="3400" b="1" baseline="30000" dirty="0">
                <a:latin typeface="+mn-lt"/>
                <a:ea typeface="Calibri" panose="020F0502020204030204" pitchFamily="34" charset="0"/>
                <a:cs typeface="Times New Roman" panose="02020603050405020304" pitchFamily="18" charset="0"/>
              </a:rPr>
              <a:t>th</a:t>
            </a:r>
            <a:r>
              <a:rPr lang="en-US" sz="3400" b="1" dirty="0">
                <a:latin typeface="+mn-lt"/>
                <a:ea typeface="Calibri" panose="020F0502020204030204" pitchFamily="34" charset="0"/>
                <a:cs typeface="Times New Roman" panose="02020603050405020304" pitchFamily="18" charset="0"/>
              </a:rPr>
              <a:t> </a:t>
            </a:r>
            <a:r>
              <a:rPr lang="ru-RU" sz="3400" b="1" dirty="0">
                <a:latin typeface="+mn-lt"/>
                <a:ea typeface="Calibri" panose="020F0502020204030204" pitchFamily="34" charset="0"/>
                <a:cs typeface="Times New Roman" panose="02020603050405020304" pitchFamily="18" charset="0"/>
              </a:rPr>
              <a:t>(</a:t>
            </a:r>
            <a:r>
              <a:rPr lang="en-US" sz="3400" b="1" dirty="0">
                <a:latin typeface="+mn-lt"/>
                <a:ea typeface="Calibri" panose="020F0502020204030204" pitchFamily="34" charset="0"/>
                <a:cs typeface="Times New Roman" panose="02020603050405020304" pitchFamily="18" charset="0"/>
              </a:rPr>
              <a:t>among</a:t>
            </a:r>
            <a:r>
              <a:rPr lang="ru-RU" sz="3400" b="1" dirty="0">
                <a:latin typeface="+mn-lt"/>
                <a:ea typeface="Calibri" panose="020F0502020204030204" pitchFamily="34" charset="0"/>
                <a:cs typeface="Times New Roman" panose="02020603050405020304" pitchFamily="18" charset="0"/>
              </a:rPr>
              <a:t> 48 </a:t>
            </a:r>
            <a:r>
              <a:rPr lang="en-US" sz="3400" b="1" dirty="0">
                <a:latin typeface="+mn-lt"/>
                <a:ea typeface="Calibri" panose="020F0502020204030204" pitchFamily="34" charset="0"/>
                <a:cs typeface="Times New Roman" panose="02020603050405020304" pitchFamily="18" charset="0"/>
              </a:rPr>
              <a:t>countries</a:t>
            </a:r>
            <a:r>
              <a:rPr lang="ru-RU" sz="3400" b="1" dirty="0">
                <a:latin typeface="+mn-lt"/>
                <a:ea typeface="Calibri" panose="020F0502020204030204" pitchFamily="34" charset="0"/>
                <a:cs typeface="Times New Roman" panose="02020603050405020304" pitchFamily="18" charset="0"/>
              </a:rPr>
              <a:t>) </a:t>
            </a:r>
            <a:r>
              <a:rPr lang="en-US" sz="3400" b="1" dirty="0">
                <a:latin typeface="+mn-lt"/>
                <a:ea typeface="Calibri" panose="020F0502020204030204" pitchFamily="34" charset="0"/>
                <a:cs typeface="Times New Roman" panose="02020603050405020304" pitchFamily="18" charset="0"/>
              </a:rPr>
              <a:t>in the overall COVID-19 Response Efficiency Rating. </a:t>
            </a:r>
          </a:p>
          <a:p>
            <a:pPr lvl="1" indent="0" algn="just">
              <a:spcBef>
                <a:spcPts val="600"/>
              </a:spcBef>
            </a:pPr>
            <a:r>
              <a:rPr lang="en-US" sz="3400" dirty="0">
                <a:latin typeface="+mn-lt"/>
                <a:ea typeface="Calibri" panose="020F0502020204030204" pitchFamily="34" charset="0"/>
                <a:cs typeface="Times New Roman" panose="02020603050405020304" pitchFamily="18" charset="0"/>
              </a:rPr>
              <a:t>for the healthcare dimension: #</a:t>
            </a:r>
            <a:r>
              <a:rPr lang="ru-RU" sz="3400" dirty="0">
                <a:latin typeface="+mn-lt"/>
                <a:ea typeface="Calibri" panose="020F0502020204030204" pitchFamily="34" charset="0"/>
                <a:cs typeface="Times New Roman" panose="02020603050405020304" pitchFamily="18" charset="0"/>
              </a:rPr>
              <a:t>6</a:t>
            </a:r>
            <a:r>
              <a:rPr lang="en-US" sz="3400" dirty="0">
                <a:latin typeface="+mn-lt"/>
                <a:ea typeface="Calibri" panose="020F0502020204030204" pitchFamily="34" charset="0"/>
                <a:cs typeface="Times New Roman" panose="02020603050405020304" pitchFamily="18" charset="0"/>
              </a:rPr>
              <a:t> </a:t>
            </a:r>
            <a:r>
              <a:rPr lang="ru-RU" sz="3400" dirty="0">
                <a:latin typeface="+mn-lt"/>
                <a:ea typeface="Calibri" panose="020F0502020204030204" pitchFamily="34" charset="0"/>
                <a:cs typeface="Times New Roman" panose="02020603050405020304" pitchFamily="18" charset="0"/>
              </a:rPr>
              <a:t> (77 </a:t>
            </a:r>
            <a:r>
              <a:rPr lang="en-US" sz="3400" dirty="0">
                <a:latin typeface="+mn-lt"/>
                <a:ea typeface="Calibri" panose="020F0502020204030204" pitchFamily="34" charset="0"/>
                <a:cs typeface="Times New Roman" panose="02020603050405020304" pitchFamily="18" charset="0"/>
              </a:rPr>
              <a:t>points out of 100);</a:t>
            </a:r>
            <a:endParaRPr lang="ru-RU" sz="3400" dirty="0">
              <a:latin typeface="+mn-lt"/>
              <a:ea typeface="Calibri" panose="020F0502020204030204" pitchFamily="34" charset="0"/>
              <a:cs typeface="Times New Roman" panose="02020603050405020304" pitchFamily="18" charset="0"/>
            </a:endParaRPr>
          </a:p>
          <a:p>
            <a:pPr lvl="1" indent="0" algn="just">
              <a:spcBef>
                <a:spcPts val="600"/>
              </a:spcBef>
            </a:pPr>
            <a:r>
              <a:rPr lang="en-US" sz="3400" dirty="0">
                <a:latin typeface="+mn-lt"/>
                <a:ea typeface="Calibri" panose="020F0502020204030204" pitchFamily="34" charset="0"/>
                <a:cs typeface="Times New Roman" panose="02020603050405020304" pitchFamily="18" charset="0"/>
              </a:rPr>
              <a:t>for the social dimension: #</a:t>
            </a:r>
            <a:r>
              <a:rPr lang="ru-RU" sz="3400" dirty="0">
                <a:latin typeface="+mn-lt"/>
                <a:ea typeface="Calibri" panose="020F0502020204030204" pitchFamily="34" charset="0"/>
                <a:cs typeface="Times New Roman" panose="02020603050405020304" pitchFamily="18" charset="0"/>
              </a:rPr>
              <a:t>18</a:t>
            </a:r>
            <a:r>
              <a:rPr lang="en-US" sz="3400" dirty="0">
                <a:latin typeface="+mn-lt"/>
                <a:ea typeface="Calibri" panose="020F0502020204030204" pitchFamily="34" charset="0"/>
                <a:cs typeface="Times New Roman" panose="02020603050405020304" pitchFamily="18" charset="0"/>
              </a:rPr>
              <a:t> </a:t>
            </a:r>
            <a:r>
              <a:rPr lang="ru-RU" sz="3400" dirty="0">
                <a:latin typeface="+mn-lt"/>
                <a:ea typeface="Calibri" panose="020F0502020204030204" pitchFamily="34" charset="0"/>
                <a:cs typeface="Times New Roman" panose="02020603050405020304" pitchFamily="18" charset="0"/>
              </a:rPr>
              <a:t>(72 </a:t>
            </a:r>
            <a:r>
              <a:rPr lang="en-US" sz="3400" dirty="0">
                <a:latin typeface="+mn-lt"/>
                <a:ea typeface="Calibri" panose="020F0502020204030204" pitchFamily="34" charset="0"/>
                <a:cs typeface="Times New Roman" panose="02020603050405020304" pitchFamily="18" charset="0"/>
              </a:rPr>
              <a:t>points</a:t>
            </a:r>
            <a:r>
              <a:rPr lang="ru-RU" sz="3400" dirty="0">
                <a:latin typeface="+mn-lt"/>
                <a:ea typeface="Calibri" panose="020F0502020204030204" pitchFamily="34" charset="0"/>
                <a:cs typeface="Times New Roman" panose="02020603050405020304" pitchFamily="18" charset="0"/>
              </a:rPr>
              <a:t>)</a:t>
            </a:r>
            <a:r>
              <a:rPr lang="en-US" sz="3400" dirty="0">
                <a:latin typeface="+mn-lt"/>
                <a:ea typeface="Calibri" panose="020F0502020204030204" pitchFamily="34" charset="0"/>
                <a:cs typeface="Times New Roman" panose="02020603050405020304" pitchFamily="18" charset="0"/>
              </a:rPr>
              <a:t>;</a:t>
            </a:r>
            <a:endParaRPr lang="ru-RU" sz="3400" dirty="0">
              <a:latin typeface="+mn-lt"/>
              <a:ea typeface="Calibri" panose="020F0502020204030204" pitchFamily="34" charset="0"/>
              <a:cs typeface="Times New Roman" panose="02020603050405020304" pitchFamily="18" charset="0"/>
            </a:endParaRPr>
          </a:p>
          <a:p>
            <a:pPr lvl="1" indent="0" algn="just">
              <a:spcBef>
                <a:spcPts val="600"/>
              </a:spcBef>
            </a:pPr>
            <a:r>
              <a:rPr lang="en-US" sz="3400" dirty="0">
                <a:latin typeface="+mn-lt"/>
                <a:ea typeface="Calibri" panose="020F0502020204030204" pitchFamily="34" charset="0"/>
                <a:cs typeface="Times New Roman" panose="02020603050405020304" pitchFamily="18" charset="0"/>
              </a:rPr>
              <a:t>for the economic dimension: #</a:t>
            </a:r>
            <a:r>
              <a:rPr lang="ru-RU" sz="3400" dirty="0">
                <a:latin typeface="+mn-lt"/>
                <a:ea typeface="Calibri" panose="020F0502020204030204" pitchFamily="34" charset="0"/>
                <a:cs typeface="Times New Roman" panose="02020603050405020304" pitchFamily="18" charset="0"/>
              </a:rPr>
              <a:t>12 (57 </a:t>
            </a:r>
            <a:r>
              <a:rPr lang="en-US" sz="3400" dirty="0">
                <a:latin typeface="+mn-lt"/>
                <a:ea typeface="Calibri" panose="020F0502020204030204" pitchFamily="34" charset="0"/>
                <a:cs typeface="Times New Roman" panose="02020603050405020304" pitchFamily="18" charset="0"/>
              </a:rPr>
              <a:t>points</a:t>
            </a:r>
            <a:r>
              <a:rPr lang="ru-RU" sz="3400" dirty="0">
                <a:latin typeface="+mn-lt"/>
                <a:ea typeface="Calibri" panose="020F0502020204030204" pitchFamily="34" charset="0"/>
                <a:cs typeface="Times New Roman" panose="02020603050405020304" pitchFamily="18" charset="0"/>
              </a:rPr>
              <a:t>).</a:t>
            </a:r>
          </a:p>
        </p:txBody>
      </p:sp>
      <p:sp>
        <p:nvSpPr>
          <p:cNvPr id="11" name="Прямоугольник 10">
            <a:extLst>
              <a:ext uri="{FF2B5EF4-FFF2-40B4-BE49-F238E27FC236}">
                <a16:creationId xmlns:a16="http://schemas.microsoft.com/office/drawing/2014/main" id="{5891A8A1-78A5-4916-A3EF-86282FD15288}"/>
              </a:ext>
            </a:extLst>
          </p:cNvPr>
          <p:cNvSpPr/>
          <p:nvPr/>
        </p:nvSpPr>
        <p:spPr>
          <a:xfrm>
            <a:off x="1030760" y="4769768"/>
            <a:ext cx="5784500" cy="523220"/>
          </a:xfrm>
          <a:prstGeom prst="rect">
            <a:avLst/>
          </a:prstGeom>
        </p:spPr>
        <p:txBody>
          <a:bodyPr wrap="square">
            <a:spAutoFit/>
          </a:bodyPr>
          <a:lstStyle/>
          <a:p>
            <a:r>
              <a:rPr lang="en-US" sz="2800" b="1" dirty="0">
                <a:latin typeface="+mn-lt"/>
                <a:cs typeface="Times New Roman" panose="02020603050405020304" pitchFamily="18" charset="0"/>
              </a:rPr>
              <a:t>Aggregate</a:t>
            </a:r>
            <a:endParaRPr lang="ru-RU" sz="2800" b="1" dirty="0">
              <a:latin typeface="+mn-lt"/>
            </a:endParaRPr>
          </a:p>
        </p:txBody>
      </p:sp>
      <p:sp>
        <p:nvSpPr>
          <p:cNvPr id="12" name="Прямоугольник 11">
            <a:extLst>
              <a:ext uri="{FF2B5EF4-FFF2-40B4-BE49-F238E27FC236}">
                <a16:creationId xmlns:a16="http://schemas.microsoft.com/office/drawing/2014/main" id="{5891A8A1-78A5-4916-A3EF-86282FD15288}"/>
              </a:ext>
            </a:extLst>
          </p:cNvPr>
          <p:cNvSpPr/>
          <p:nvPr/>
        </p:nvSpPr>
        <p:spPr>
          <a:xfrm>
            <a:off x="7223448" y="4769768"/>
            <a:ext cx="5472608" cy="523220"/>
          </a:xfrm>
          <a:prstGeom prst="rect">
            <a:avLst/>
          </a:prstGeom>
        </p:spPr>
        <p:txBody>
          <a:bodyPr wrap="square">
            <a:spAutoFit/>
          </a:bodyPr>
          <a:lstStyle/>
          <a:p>
            <a:r>
              <a:rPr lang="en-US" sz="2800" b="1" dirty="0">
                <a:latin typeface="+mn-lt"/>
                <a:cs typeface="Times New Roman" panose="02020603050405020304" pitchFamily="18" charset="0"/>
              </a:rPr>
              <a:t>Healthcare</a:t>
            </a:r>
            <a:endParaRPr lang="ru-RU" sz="2800" b="1" dirty="0">
              <a:latin typeface="+mn-lt"/>
            </a:endParaRPr>
          </a:p>
        </p:txBody>
      </p:sp>
      <p:sp>
        <p:nvSpPr>
          <p:cNvPr id="15" name="Прямоугольник 14">
            <a:extLst>
              <a:ext uri="{FF2B5EF4-FFF2-40B4-BE49-F238E27FC236}">
                <a16:creationId xmlns:a16="http://schemas.microsoft.com/office/drawing/2014/main" id="{5891A8A1-78A5-4916-A3EF-86282FD15288}"/>
              </a:ext>
            </a:extLst>
          </p:cNvPr>
          <p:cNvSpPr/>
          <p:nvPr/>
        </p:nvSpPr>
        <p:spPr>
          <a:xfrm>
            <a:off x="12874364" y="4769768"/>
            <a:ext cx="5472608" cy="523220"/>
          </a:xfrm>
          <a:prstGeom prst="rect">
            <a:avLst/>
          </a:prstGeom>
        </p:spPr>
        <p:txBody>
          <a:bodyPr wrap="square">
            <a:spAutoFit/>
          </a:bodyPr>
          <a:lstStyle/>
          <a:p>
            <a:r>
              <a:rPr lang="en-US" sz="2800" b="1" dirty="0">
                <a:latin typeface="+mn-lt"/>
                <a:cs typeface="Times New Roman" panose="02020603050405020304" pitchFamily="18" charset="0"/>
              </a:rPr>
              <a:t>Social</a:t>
            </a:r>
            <a:endParaRPr lang="ru-RU" sz="2800" b="1" dirty="0">
              <a:latin typeface="+mn-lt"/>
            </a:endParaRPr>
          </a:p>
        </p:txBody>
      </p:sp>
      <p:sp>
        <p:nvSpPr>
          <p:cNvPr id="16" name="Прямоугольник 15">
            <a:extLst>
              <a:ext uri="{FF2B5EF4-FFF2-40B4-BE49-F238E27FC236}">
                <a16:creationId xmlns:a16="http://schemas.microsoft.com/office/drawing/2014/main" id="{5891A8A1-78A5-4916-A3EF-86282FD15288}"/>
              </a:ext>
            </a:extLst>
          </p:cNvPr>
          <p:cNvSpPr/>
          <p:nvPr/>
        </p:nvSpPr>
        <p:spPr>
          <a:xfrm>
            <a:off x="18246319" y="4769768"/>
            <a:ext cx="5472608" cy="523220"/>
          </a:xfrm>
          <a:prstGeom prst="rect">
            <a:avLst/>
          </a:prstGeom>
        </p:spPr>
        <p:txBody>
          <a:bodyPr wrap="square">
            <a:spAutoFit/>
          </a:bodyPr>
          <a:lstStyle/>
          <a:p>
            <a:r>
              <a:rPr lang="en-US" sz="2800" b="1" dirty="0">
                <a:latin typeface="+mn-lt"/>
                <a:cs typeface="Times New Roman" panose="02020603050405020304" pitchFamily="18" charset="0"/>
              </a:rPr>
              <a:t>Economic</a:t>
            </a:r>
            <a:endParaRPr lang="ru-RU" sz="2800" b="1" dirty="0">
              <a:latin typeface="+mn-lt"/>
            </a:endParaRPr>
          </a:p>
        </p:txBody>
      </p:sp>
      <p:cxnSp>
        <p:nvCxnSpPr>
          <p:cNvPr id="4" name="Прямая соединительная линия 3"/>
          <p:cNvCxnSpPr/>
          <p:nvPr/>
        </p:nvCxnSpPr>
        <p:spPr>
          <a:xfrm>
            <a:off x="1226606" y="5266731"/>
            <a:ext cx="2253630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7" name="Прямая соединительная линия 6"/>
          <p:cNvCxnSpPr/>
          <p:nvPr/>
        </p:nvCxnSpPr>
        <p:spPr>
          <a:xfrm>
            <a:off x="6817371" y="4897166"/>
            <a:ext cx="0" cy="8153522"/>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2" name="Прямая соединительная линия 21"/>
          <p:cNvCxnSpPr/>
          <p:nvPr/>
        </p:nvCxnSpPr>
        <p:spPr>
          <a:xfrm>
            <a:off x="12617356" y="4897166"/>
            <a:ext cx="0" cy="8153522"/>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3" name="Прямая соединительная линия 22"/>
          <p:cNvCxnSpPr/>
          <p:nvPr/>
        </p:nvCxnSpPr>
        <p:spPr>
          <a:xfrm>
            <a:off x="18330435" y="4897166"/>
            <a:ext cx="0" cy="8153522"/>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20" name="TextBox 19">
            <a:extLst>
              <a:ext uri="{FF2B5EF4-FFF2-40B4-BE49-F238E27FC236}">
                <a16:creationId xmlns:a16="http://schemas.microsoft.com/office/drawing/2014/main" id="{62C7D7BB-57CD-4431-A464-0C1658B64BB6}"/>
              </a:ext>
            </a:extLst>
          </p:cNvPr>
          <p:cNvSpPr txBox="1"/>
          <p:nvPr/>
        </p:nvSpPr>
        <p:spPr>
          <a:xfrm>
            <a:off x="1197802" y="13239309"/>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kumimoji="0" lang="en-US" sz="1800" b="0" i="1" u="none" strike="noStrike" cap="none" spc="0" normalizeH="0" baseline="0" dirty="0">
                <a:ln>
                  <a:noFill/>
                </a:ln>
                <a:solidFill>
                  <a:srgbClr val="000000"/>
                </a:solidFill>
                <a:effectLst/>
                <a:uFillTx/>
                <a:latin typeface="+mn-lt"/>
                <a:ea typeface="+mj-ea"/>
                <a:cs typeface="+mj-cs"/>
                <a:sym typeface="Helvetica Light"/>
              </a:rPr>
              <a:t>Source</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kumimoji="0" lang="en-US" sz="1800" b="0" i="1" u="none" strike="noStrike" cap="none" spc="0" normalizeH="0" baseline="0" dirty="0">
                <a:ln>
                  <a:noFill/>
                </a:ln>
                <a:solidFill>
                  <a:srgbClr val="000000"/>
                </a:solidFill>
                <a:effectLst/>
                <a:uFillTx/>
                <a:latin typeface="+mn-lt"/>
                <a:ea typeface="+mj-ea"/>
                <a:cs typeface="+mj-cs"/>
                <a:sym typeface="Helvetica Light"/>
              </a:rPr>
              <a:t>estimates</a:t>
            </a:r>
            <a:r>
              <a:rPr kumimoji="0" lang="en-US" sz="1800" b="0" i="1" u="none" strike="noStrike" cap="none" spc="0" normalizeH="0" dirty="0">
                <a:ln>
                  <a:noFill/>
                </a:ln>
                <a:solidFill>
                  <a:srgbClr val="000000"/>
                </a:solidFill>
                <a:effectLst/>
                <a:uFillTx/>
                <a:latin typeface="+mn-lt"/>
                <a:ea typeface="+mj-ea"/>
                <a:cs typeface="+mj-cs"/>
                <a:sym typeface="Helvetica Light"/>
              </a:rPr>
              <a:t> by HSE University</a:t>
            </a:r>
            <a:r>
              <a:rPr lang="ru-RU" sz="1800" i="1" dirty="0">
                <a:latin typeface="+mn-lt"/>
              </a:rPr>
              <a:t> </a:t>
            </a:r>
            <a:endParaRPr kumimoji="0" lang="ru-RU" sz="1800" b="0" i="1" u="none" strike="noStrike" cap="none" spc="0" normalizeH="0" baseline="0" dirty="0">
              <a:ln>
                <a:noFill/>
              </a:ln>
              <a:solidFill>
                <a:srgbClr val="000000"/>
              </a:solidFill>
              <a:effectLst/>
              <a:uFillTx/>
              <a:latin typeface="+mn-lt"/>
              <a:ea typeface="+mj-ea"/>
              <a:cs typeface="+mj-cs"/>
              <a:sym typeface="Helvetica Light"/>
            </a:endParaRPr>
          </a:p>
        </p:txBody>
      </p:sp>
      <p:pic>
        <p:nvPicPr>
          <p:cNvPr id="3" name="Рисунок 2">
            <a:extLst>
              <a:ext uri="{FF2B5EF4-FFF2-40B4-BE49-F238E27FC236}">
                <a16:creationId xmlns:a16="http://schemas.microsoft.com/office/drawing/2014/main" id="{5C51ECC8-F2EC-4D33-89DF-12765178BB95}"/>
              </a:ext>
            </a:extLst>
          </p:cNvPr>
          <p:cNvPicPr>
            <a:picLocks noChangeAspect="1"/>
          </p:cNvPicPr>
          <p:nvPr/>
        </p:nvPicPr>
        <p:blipFill>
          <a:blip r:embed="rId5"/>
          <a:stretch>
            <a:fillRect/>
          </a:stretch>
        </p:blipFill>
        <p:spPr>
          <a:xfrm>
            <a:off x="1047465" y="5292988"/>
            <a:ext cx="5762244" cy="8008620"/>
          </a:xfrm>
          <a:prstGeom prst="rect">
            <a:avLst/>
          </a:prstGeom>
        </p:spPr>
      </p:pic>
      <p:pic>
        <p:nvPicPr>
          <p:cNvPr id="17" name="Рисунок 16">
            <a:extLst>
              <a:ext uri="{FF2B5EF4-FFF2-40B4-BE49-F238E27FC236}">
                <a16:creationId xmlns:a16="http://schemas.microsoft.com/office/drawing/2014/main" id="{DE2EC111-5198-45A3-A269-AEF39DE18BFE}"/>
              </a:ext>
            </a:extLst>
          </p:cNvPr>
          <p:cNvPicPr>
            <a:picLocks noChangeAspect="1"/>
          </p:cNvPicPr>
          <p:nvPr/>
        </p:nvPicPr>
        <p:blipFill>
          <a:blip r:embed="rId6"/>
          <a:stretch>
            <a:fillRect/>
          </a:stretch>
        </p:blipFill>
        <p:spPr>
          <a:xfrm>
            <a:off x="6840100" y="5292988"/>
            <a:ext cx="5760720" cy="8008620"/>
          </a:xfrm>
          <a:prstGeom prst="rect">
            <a:avLst/>
          </a:prstGeom>
        </p:spPr>
      </p:pic>
      <p:pic>
        <p:nvPicPr>
          <p:cNvPr id="21" name="Рисунок 20">
            <a:extLst>
              <a:ext uri="{FF2B5EF4-FFF2-40B4-BE49-F238E27FC236}">
                <a16:creationId xmlns:a16="http://schemas.microsoft.com/office/drawing/2014/main" id="{17A50BB3-5A35-4985-8C23-733ADE1527FC}"/>
              </a:ext>
            </a:extLst>
          </p:cNvPr>
          <p:cNvPicPr>
            <a:picLocks noChangeAspect="1"/>
          </p:cNvPicPr>
          <p:nvPr/>
        </p:nvPicPr>
        <p:blipFill>
          <a:blip r:embed="rId7"/>
          <a:stretch>
            <a:fillRect/>
          </a:stretch>
        </p:blipFill>
        <p:spPr>
          <a:xfrm>
            <a:off x="18431088" y="5292988"/>
            <a:ext cx="5762244" cy="8008620"/>
          </a:xfrm>
          <a:prstGeom prst="rect">
            <a:avLst/>
          </a:prstGeom>
        </p:spPr>
      </p:pic>
    </p:spTree>
    <p:extLst>
      <p:ext uri="{BB962C8B-B14F-4D97-AF65-F5344CB8AC3E}">
        <p14:creationId xmlns:p14="http://schemas.microsoft.com/office/powerpoint/2010/main" val="169439003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1048665" y="2740124"/>
            <a:ext cx="21658773" cy="7478970"/>
          </a:xfrm>
          <a:prstGeom prst="rect">
            <a:avLst/>
          </a:prstGeom>
        </p:spPr>
        <p:txBody>
          <a:bodyPr wrap="square">
            <a:spAutoFit/>
          </a:bodyPr>
          <a:lstStyle/>
          <a:p>
            <a:pPr algn="just">
              <a:spcAft>
                <a:spcPts val="1800"/>
              </a:spcAft>
            </a:pPr>
            <a:r>
              <a:rPr lang="en-US" sz="4000" b="1" dirty="0">
                <a:latin typeface="+mn-lt"/>
                <a:cs typeface="Times New Roman" panose="02020603050405020304" pitchFamily="18" charset="0"/>
              </a:rPr>
              <a:t>Project Heads: Marcel </a:t>
            </a:r>
            <a:r>
              <a:rPr lang="en-US" sz="4000" b="1" dirty="0" err="1">
                <a:latin typeface="+mn-lt"/>
                <a:cs typeface="Times New Roman" panose="02020603050405020304" pitchFamily="18" charset="0"/>
              </a:rPr>
              <a:t>Salikhov</a:t>
            </a:r>
            <a:r>
              <a:rPr lang="en-US" sz="4000" b="1" dirty="0">
                <a:latin typeface="+mn-lt"/>
                <a:cs typeface="Times New Roman" panose="02020603050405020304" pitchFamily="18" charset="0"/>
              </a:rPr>
              <a:t>,</a:t>
            </a:r>
            <a:r>
              <a:rPr lang="ru-RU" sz="4000" b="1" dirty="0">
                <a:latin typeface="+mn-lt"/>
                <a:cs typeface="Times New Roman" panose="02020603050405020304" pitchFamily="18" charset="0"/>
              </a:rPr>
              <a:t> </a:t>
            </a:r>
            <a:r>
              <a:rPr lang="en-US" sz="4000" b="1" dirty="0">
                <a:latin typeface="+mn-lt"/>
                <a:cs typeface="Times New Roman" panose="02020603050405020304" pitchFamily="18" charset="0"/>
              </a:rPr>
              <a:t>Andrei </a:t>
            </a:r>
            <a:r>
              <a:rPr lang="en-US" sz="4000" b="1" dirty="0" err="1">
                <a:latin typeface="+mn-lt"/>
                <a:cs typeface="Times New Roman" panose="02020603050405020304" pitchFamily="18" charset="0"/>
              </a:rPr>
              <a:t>Zhulin</a:t>
            </a:r>
            <a:r>
              <a:rPr lang="en-US" sz="4000" b="1" dirty="0">
                <a:latin typeface="+mn-lt"/>
                <a:cs typeface="Times New Roman" panose="02020603050405020304" pitchFamily="18" charset="0"/>
              </a:rPr>
              <a:t>  </a:t>
            </a:r>
            <a:r>
              <a:rPr lang="ru-RU" sz="4000" dirty="0">
                <a:latin typeface="+mn-lt"/>
                <a:cs typeface="Times New Roman" panose="02020603050405020304" pitchFamily="18" charset="0"/>
              </a:rPr>
              <a:t>(</a:t>
            </a:r>
            <a:r>
              <a:rPr lang="en-US" sz="4000" dirty="0">
                <a:latin typeface="+mn-lt"/>
                <a:cs typeface="Times New Roman" panose="02020603050405020304" pitchFamily="18" charset="0"/>
              </a:rPr>
              <a:t>HSE </a:t>
            </a:r>
            <a:r>
              <a:rPr lang="en-US" sz="4000" dirty="0">
                <a:latin typeface="+mn-lt"/>
                <a:ea typeface="Calibri" panose="020F0502020204030204" pitchFamily="34" charset="0"/>
                <a:cs typeface="Times New Roman" panose="02020603050405020304" pitchFamily="18" charset="0"/>
              </a:rPr>
              <a:t>Institute for Public Administration and Governance</a:t>
            </a:r>
            <a:r>
              <a:rPr lang="en-US" sz="4000" dirty="0">
                <a:latin typeface="+mn-lt"/>
                <a:cs typeface="Times New Roman" panose="02020603050405020304" pitchFamily="18" charset="0"/>
              </a:rPr>
              <a:t>)</a:t>
            </a:r>
          </a:p>
          <a:p>
            <a:pPr algn="just">
              <a:spcAft>
                <a:spcPts val="1800"/>
              </a:spcAft>
            </a:pPr>
            <a:endParaRPr lang="en-US" sz="4000" b="1" dirty="0">
              <a:latin typeface="+mn-lt"/>
              <a:ea typeface="Calibri" panose="020F0502020204030204" pitchFamily="34" charset="0"/>
              <a:cs typeface="Times New Roman" panose="02020603050405020304" pitchFamily="18" charset="0"/>
            </a:endParaRPr>
          </a:p>
          <a:p>
            <a:pPr marL="457200" indent="-457200" algn="just">
              <a:spcAft>
                <a:spcPts val="1800"/>
              </a:spcAft>
              <a:buFont typeface="+mj-lt"/>
              <a:buAutoNum type="arabicPeriod"/>
            </a:pPr>
            <a:r>
              <a:rPr lang="en-US" sz="4000" b="1" dirty="0">
                <a:latin typeface="+mn-lt"/>
                <a:cs typeface="Times New Roman" panose="02020603050405020304" pitchFamily="18" charset="0"/>
              </a:rPr>
              <a:t>Natalia </a:t>
            </a:r>
            <a:r>
              <a:rPr lang="en-US" sz="4000" b="1" dirty="0" err="1">
                <a:latin typeface="+mn-lt"/>
                <a:cs typeface="Times New Roman" panose="02020603050405020304" pitchFamily="18" charset="0"/>
              </a:rPr>
              <a:t>Akindinova</a:t>
            </a:r>
            <a:r>
              <a:rPr lang="en-US" sz="4000" b="1" dirty="0">
                <a:latin typeface="+mn-lt"/>
                <a:cs typeface="Times New Roman" panose="02020603050405020304" pitchFamily="18" charset="0"/>
              </a:rPr>
              <a:t>, </a:t>
            </a:r>
            <a:r>
              <a:rPr lang="en-US" sz="4000" dirty="0">
                <a:latin typeface="+mn-lt"/>
                <a:cs typeface="Times New Roman" panose="02020603050405020304" pitchFamily="18" charset="0"/>
              </a:rPr>
              <a:t>HSE</a:t>
            </a:r>
            <a:r>
              <a:rPr lang="en-US" sz="4000" b="1" dirty="0">
                <a:latin typeface="+mn-lt"/>
                <a:cs typeface="Times New Roman" panose="02020603050405020304" pitchFamily="18" charset="0"/>
              </a:rPr>
              <a:t> </a:t>
            </a:r>
            <a:r>
              <a:rPr lang="en-US" sz="4000" dirty="0">
                <a:latin typeface="+mn-lt"/>
                <a:cs typeface="Times New Roman" panose="02020603050405020304" pitchFamily="18" charset="0"/>
              </a:rPr>
              <a:t>C</a:t>
            </a:r>
            <a:r>
              <a:rPr lang="en-US" sz="4000" dirty="0">
                <a:latin typeface="+mn-lt"/>
                <a:ea typeface="Calibri" panose="020F0502020204030204" pitchFamily="34" charset="0"/>
                <a:cs typeface="Times New Roman" panose="02020603050405020304" pitchFamily="18" charset="0"/>
              </a:rPr>
              <a:t>entre of Development </a:t>
            </a:r>
            <a:endParaRPr lang="ru-RU" sz="4000" b="1" dirty="0">
              <a:latin typeface="+mn-lt"/>
              <a:ea typeface="Calibri" panose="020F0502020204030204" pitchFamily="34" charset="0"/>
              <a:cs typeface="Times New Roman" panose="02020603050405020304" pitchFamily="18" charset="0"/>
            </a:endParaRPr>
          </a:p>
          <a:p>
            <a:pPr marL="457200" indent="-457200" algn="just">
              <a:spcAft>
                <a:spcPts val="1800"/>
              </a:spcAft>
              <a:buFont typeface="+mj-lt"/>
              <a:buAutoNum type="arabicPeriod"/>
            </a:pPr>
            <a:r>
              <a:rPr lang="en-US" sz="4000" b="1" dirty="0">
                <a:latin typeface="+mn-lt"/>
                <a:ea typeface="Calibri" panose="020F0502020204030204" pitchFamily="34" charset="0"/>
                <a:cs typeface="Times New Roman" panose="02020603050405020304" pitchFamily="18" charset="0"/>
              </a:rPr>
              <a:t>Sergey </a:t>
            </a:r>
            <a:r>
              <a:rPr lang="en-US" sz="4000" b="1" dirty="0" err="1">
                <a:latin typeface="+mn-lt"/>
                <a:ea typeface="Calibri" panose="020F0502020204030204" pitchFamily="34" charset="0"/>
                <a:cs typeface="Times New Roman" panose="02020603050405020304" pitchFamily="18" charset="0"/>
              </a:rPr>
              <a:t>Kondratyev</a:t>
            </a:r>
            <a:r>
              <a:rPr lang="ru-RU" sz="4000" dirty="0">
                <a:latin typeface="+mn-lt"/>
                <a:ea typeface="Calibri" panose="020F0502020204030204" pitchFamily="34" charset="0"/>
                <a:cs typeface="Times New Roman" panose="02020603050405020304" pitchFamily="18" charset="0"/>
              </a:rPr>
              <a:t>, </a:t>
            </a:r>
            <a:r>
              <a:rPr lang="en-US" sz="4000" dirty="0">
                <a:latin typeface="+mn-lt"/>
                <a:ea typeface="Calibri" panose="020F0502020204030204" pitchFamily="34" charset="0"/>
                <a:cs typeface="Times New Roman" panose="02020603050405020304" pitchFamily="18" charset="0"/>
              </a:rPr>
              <a:t>Expert at HSE Institute for Public Administration and Governance </a:t>
            </a:r>
          </a:p>
          <a:p>
            <a:pPr marL="457200" indent="-457200" algn="just">
              <a:spcAft>
                <a:spcPts val="1800"/>
              </a:spcAft>
              <a:buFont typeface="+mj-lt"/>
              <a:buAutoNum type="arabicPeriod"/>
            </a:pPr>
            <a:r>
              <a:rPr lang="en-US" sz="4000" b="1" dirty="0">
                <a:latin typeface="+mn-lt"/>
                <a:ea typeface="Calibri" panose="020F0502020204030204" pitchFamily="34" charset="0"/>
                <a:cs typeface="Times New Roman" panose="02020603050405020304" pitchFamily="18" charset="0"/>
              </a:rPr>
              <a:t>Viktor </a:t>
            </a:r>
            <a:r>
              <a:rPr lang="en-US" sz="4000" b="1" dirty="0" err="1">
                <a:latin typeface="+mn-lt"/>
                <a:ea typeface="Calibri" panose="020F0502020204030204" pitchFamily="34" charset="0"/>
                <a:cs typeface="Times New Roman" panose="02020603050405020304" pitchFamily="18" charset="0"/>
              </a:rPr>
              <a:t>Kurilov</a:t>
            </a:r>
            <a:r>
              <a:rPr lang="en-US" sz="4000" b="1" dirty="0">
                <a:latin typeface="+mn-lt"/>
                <a:ea typeface="Calibri" panose="020F0502020204030204" pitchFamily="34" charset="0"/>
                <a:cs typeface="Times New Roman" panose="02020603050405020304" pitchFamily="18" charset="0"/>
              </a:rPr>
              <a:t>, </a:t>
            </a:r>
            <a:r>
              <a:rPr lang="en-US" sz="4000" dirty="0">
                <a:latin typeface="+mn-lt"/>
                <a:ea typeface="Calibri" panose="020F0502020204030204" pitchFamily="34" charset="0"/>
                <a:cs typeface="Times New Roman" panose="02020603050405020304" pitchFamily="18" charset="0"/>
              </a:rPr>
              <a:t>Expert at HSE Institute for Public Administration and Governance </a:t>
            </a:r>
            <a:endParaRPr lang="ru-RU" sz="4000" dirty="0">
              <a:latin typeface="+mn-lt"/>
              <a:ea typeface="Calibri" panose="020F0502020204030204" pitchFamily="34" charset="0"/>
              <a:cs typeface="Times New Roman" panose="02020603050405020304" pitchFamily="18" charset="0"/>
            </a:endParaRPr>
          </a:p>
          <a:p>
            <a:pPr marL="457200" indent="-457200" algn="just">
              <a:spcAft>
                <a:spcPts val="1800"/>
              </a:spcAft>
              <a:buFont typeface="+mj-lt"/>
              <a:buAutoNum type="arabicPeriod"/>
            </a:pPr>
            <a:r>
              <a:rPr lang="en-US" sz="4000" b="1" dirty="0">
                <a:latin typeface="+mn-lt"/>
                <a:cs typeface="Times New Roman" panose="02020603050405020304" pitchFamily="18" charset="0"/>
              </a:rPr>
              <a:t>Lilia </a:t>
            </a:r>
            <a:r>
              <a:rPr lang="en-US" sz="4000" b="1" dirty="0" err="1">
                <a:latin typeface="+mn-lt"/>
                <a:cs typeface="Times New Roman" panose="02020603050405020304" pitchFamily="18" charset="0"/>
              </a:rPr>
              <a:t>Ovcharova</a:t>
            </a:r>
            <a:r>
              <a:rPr lang="en-US" sz="4000" b="1" dirty="0">
                <a:latin typeface="+mn-lt"/>
                <a:cs typeface="Times New Roman" panose="02020603050405020304" pitchFamily="18" charset="0"/>
              </a:rPr>
              <a:t>, </a:t>
            </a:r>
            <a:r>
              <a:rPr lang="en-US" sz="4000" dirty="0">
                <a:latin typeface="+mn-lt"/>
                <a:cs typeface="Times New Roman" panose="02020603050405020304" pitchFamily="18" charset="0"/>
              </a:rPr>
              <a:t>HSE Institute for Social Policy </a:t>
            </a:r>
            <a:endParaRPr lang="ru-RU" sz="4000" dirty="0">
              <a:latin typeface="+mn-lt"/>
              <a:ea typeface="Calibri" panose="020F0502020204030204" pitchFamily="34" charset="0"/>
              <a:cs typeface="Times New Roman" panose="02020603050405020304" pitchFamily="18" charset="0"/>
            </a:endParaRPr>
          </a:p>
          <a:p>
            <a:pPr marL="457200" indent="-457200" algn="just">
              <a:spcAft>
                <a:spcPts val="1800"/>
              </a:spcAft>
              <a:buFont typeface="+mj-lt"/>
              <a:buAutoNum type="arabicPeriod"/>
            </a:pPr>
            <a:r>
              <a:rPr lang="en-US" sz="4000" b="1" dirty="0">
                <a:latin typeface="+mn-lt"/>
                <a:cs typeface="Times New Roman" panose="02020603050405020304" pitchFamily="18" charset="0"/>
              </a:rPr>
              <a:t>Sergey </a:t>
            </a:r>
            <a:r>
              <a:rPr lang="en-US" sz="4000" b="1" dirty="0" err="1">
                <a:latin typeface="+mn-lt"/>
                <a:cs typeface="Times New Roman" panose="02020603050405020304" pitchFamily="18" charset="0"/>
              </a:rPr>
              <a:t>Shishkin</a:t>
            </a:r>
            <a:r>
              <a:rPr lang="en-US" sz="4000" b="1" dirty="0">
                <a:latin typeface="+mn-lt"/>
                <a:cs typeface="Times New Roman" panose="02020603050405020304" pitchFamily="18" charset="0"/>
              </a:rPr>
              <a:t>, </a:t>
            </a:r>
            <a:r>
              <a:rPr lang="en-US" sz="4000" dirty="0">
                <a:latin typeface="+mn-lt"/>
                <a:cs typeface="Times New Roman" panose="02020603050405020304" pitchFamily="18" charset="0"/>
              </a:rPr>
              <a:t>HSE</a:t>
            </a:r>
            <a:r>
              <a:rPr lang="en-US" sz="4000" b="1" dirty="0">
                <a:latin typeface="+mn-lt"/>
                <a:cs typeface="Times New Roman" panose="02020603050405020304" pitchFamily="18" charset="0"/>
              </a:rPr>
              <a:t> </a:t>
            </a:r>
            <a:r>
              <a:rPr lang="en-US" sz="4000" dirty="0">
                <a:latin typeface="+mn-lt"/>
                <a:cs typeface="Times New Roman" panose="02020603050405020304" pitchFamily="18" charset="0"/>
              </a:rPr>
              <a:t>Centre for Health Policy </a:t>
            </a:r>
            <a:endParaRPr lang="ru-RU" sz="4000" dirty="0">
              <a:latin typeface="+mn-lt"/>
              <a:cs typeface="Times New Roman" panose="02020603050405020304" pitchFamily="18" charset="0"/>
            </a:endParaRPr>
          </a:p>
          <a:p>
            <a:pPr marL="457200" indent="-457200" algn="just">
              <a:spcAft>
                <a:spcPts val="1800"/>
              </a:spcAft>
              <a:buFont typeface="+mj-lt"/>
              <a:buAutoNum type="arabicPeriod"/>
            </a:pPr>
            <a:r>
              <a:rPr lang="en-US" sz="4000" b="1" dirty="0">
                <a:latin typeface="+mn-lt"/>
                <a:cs typeface="Times New Roman" panose="02020603050405020304" pitchFamily="18" charset="0"/>
              </a:rPr>
              <a:t>Isak </a:t>
            </a:r>
            <a:r>
              <a:rPr lang="en-US" sz="4000" b="1" dirty="0" err="1">
                <a:latin typeface="+mn-lt"/>
                <a:cs typeface="Times New Roman" panose="02020603050405020304" pitchFamily="18" charset="0"/>
              </a:rPr>
              <a:t>Froumin</a:t>
            </a:r>
            <a:r>
              <a:rPr lang="en-US" sz="4000" b="1" dirty="0">
                <a:latin typeface="+mn-lt"/>
                <a:cs typeface="Times New Roman" panose="02020603050405020304" pitchFamily="18" charset="0"/>
              </a:rPr>
              <a:t>, </a:t>
            </a:r>
            <a:r>
              <a:rPr lang="en-US" sz="4000" dirty="0">
                <a:latin typeface="+mn-lt"/>
                <a:cs typeface="Times New Roman" panose="02020603050405020304" pitchFamily="18" charset="0"/>
              </a:rPr>
              <a:t>HSE</a:t>
            </a:r>
            <a:r>
              <a:rPr lang="en-US" sz="4000" b="1" dirty="0">
                <a:latin typeface="+mn-lt"/>
                <a:cs typeface="Times New Roman" panose="02020603050405020304" pitchFamily="18" charset="0"/>
              </a:rPr>
              <a:t> </a:t>
            </a:r>
            <a:r>
              <a:rPr lang="en-US" sz="4000" dirty="0">
                <a:latin typeface="+mn-lt"/>
                <a:cs typeface="Times New Roman" panose="02020603050405020304" pitchFamily="18" charset="0"/>
              </a:rPr>
              <a:t>Institute of Education</a:t>
            </a:r>
            <a:endParaRPr lang="ru-RU" sz="4000" dirty="0">
              <a:latin typeface="+mn-lt"/>
              <a:cs typeface="Times New Roman" panose="02020603050405020304" pitchFamily="18" charset="0"/>
            </a:endParaRPr>
          </a:p>
          <a:p>
            <a:pPr marL="457200" indent="-457200" algn="just">
              <a:spcAft>
                <a:spcPts val="1800"/>
              </a:spcAft>
              <a:buFont typeface="+mj-lt"/>
              <a:buAutoNum type="arabicPeriod"/>
            </a:pPr>
            <a:r>
              <a:rPr lang="en-US" sz="4000" b="1" dirty="0" err="1">
                <a:latin typeface="+mn-lt"/>
                <a:ea typeface="Calibri" panose="020F0502020204030204" pitchFamily="34" charset="0"/>
                <a:cs typeface="Times New Roman" panose="02020603050405020304" pitchFamily="18" charset="0"/>
              </a:rPr>
              <a:t>Nika</a:t>
            </a:r>
            <a:r>
              <a:rPr lang="en-US" sz="4000" b="1" dirty="0">
                <a:latin typeface="+mn-lt"/>
                <a:ea typeface="Calibri" panose="020F0502020204030204" pitchFamily="34" charset="0"/>
                <a:cs typeface="Times New Roman" panose="02020603050405020304" pitchFamily="18" charset="0"/>
              </a:rPr>
              <a:t> </a:t>
            </a:r>
            <a:r>
              <a:rPr lang="en-US" sz="4000" b="1" dirty="0" err="1">
                <a:latin typeface="+mn-lt"/>
                <a:ea typeface="Calibri" panose="020F0502020204030204" pitchFamily="34" charset="0"/>
                <a:cs typeface="Times New Roman" panose="02020603050405020304" pitchFamily="18" charset="0"/>
              </a:rPr>
              <a:t>Chikvashvili</a:t>
            </a:r>
            <a:r>
              <a:rPr lang="en-US" sz="4000" b="1" dirty="0">
                <a:latin typeface="+mn-lt"/>
                <a:ea typeface="Calibri" panose="020F0502020204030204" pitchFamily="34" charset="0"/>
                <a:cs typeface="Times New Roman" panose="02020603050405020304" pitchFamily="18" charset="0"/>
              </a:rPr>
              <a:t>, </a:t>
            </a:r>
            <a:r>
              <a:rPr lang="en-US" sz="4000" dirty="0">
                <a:latin typeface="+mn-lt"/>
                <a:ea typeface="Calibri" panose="020F0502020204030204" pitchFamily="34" charset="0"/>
                <a:cs typeface="Times New Roman" panose="02020603050405020304" pitchFamily="18" charset="0"/>
              </a:rPr>
              <a:t>HSE</a:t>
            </a:r>
            <a:r>
              <a:rPr lang="en-US" sz="4000" b="1" dirty="0">
                <a:latin typeface="+mn-lt"/>
                <a:ea typeface="Calibri" panose="020F0502020204030204" pitchFamily="34" charset="0"/>
                <a:cs typeface="Times New Roman" panose="02020603050405020304" pitchFamily="18" charset="0"/>
              </a:rPr>
              <a:t> </a:t>
            </a:r>
            <a:r>
              <a:rPr lang="en-US" sz="4000" dirty="0">
                <a:latin typeface="+mn-lt"/>
                <a:ea typeface="Calibri" panose="020F0502020204030204" pitchFamily="34" charset="0"/>
                <a:cs typeface="Times New Roman" panose="02020603050405020304" pitchFamily="18" charset="0"/>
              </a:rPr>
              <a:t>Faculty of World Economy and International Affairs</a:t>
            </a:r>
            <a:endParaRPr lang="ru-RU" sz="4000" dirty="0">
              <a:latin typeface="+mn-lt"/>
              <a:ea typeface="Calibri" panose="020F0502020204030204" pitchFamily="34" charset="0"/>
              <a:cs typeface="Times New Roman" panose="02020603050405020304" pitchFamily="18" charset="0"/>
            </a:endParaRPr>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5" name="Заголовок основного текста">
            <a:extLst>
              <a:ext uri="{FF2B5EF4-FFF2-40B4-BE49-F238E27FC236}">
                <a16:creationId xmlns:a16="http://schemas.microsoft.com/office/drawing/2014/main" id="{473DAFC3-4FCE-4D3A-8825-3EBE92928B11}"/>
              </a:ext>
            </a:extLst>
          </p:cNvPr>
          <p:cNvSpPr txBox="1"/>
          <p:nvPr/>
        </p:nvSpPr>
        <p:spPr>
          <a:xfrm>
            <a:off x="3307199" y="933369"/>
            <a:ext cx="197050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Authors</a:t>
            </a:r>
            <a:endParaRPr lang="ru-RU" sz="5400" dirty="0"/>
          </a:p>
        </p:txBody>
      </p:sp>
    </p:spTree>
    <p:extLst>
      <p:ext uri="{BB962C8B-B14F-4D97-AF65-F5344CB8AC3E}">
        <p14:creationId xmlns:p14="http://schemas.microsoft.com/office/powerpoint/2010/main" val="4614091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Rating Generation Method</a:t>
            </a:r>
            <a:endParaRPr lang="ru-RU" sz="5400" dirty="0"/>
          </a:p>
        </p:txBody>
      </p:sp>
      <p:sp>
        <p:nvSpPr>
          <p:cNvPr id="2" name="Номер слайда 1"/>
          <p:cNvSpPr>
            <a:spLocks noGrp="1"/>
          </p:cNvSpPr>
          <p:nvPr>
            <p:ph type="sldNum" sz="quarter" idx="2"/>
          </p:nvPr>
        </p:nvSpPr>
        <p:spPr/>
        <p:txBody>
          <a:bodyPr/>
          <a:lstStyle/>
          <a:p>
            <a:fld id="{86CB4B4D-7CA3-9044-876B-883B54F8677D}" type="slidenum">
              <a:rPr lang="ru-RU" smtClean="0"/>
              <a:t>4</a:t>
            </a:fld>
            <a:endParaRPr lang="ru-RU"/>
          </a:p>
        </p:txBody>
      </p:sp>
      <p:sp>
        <p:nvSpPr>
          <p:cNvPr id="9" name="Прямоугольник 8">
            <a:extLst>
              <a:ext uri="{FF2B5EF4-FFF2-40B4-BE49-F238E27FC236}">
                <a16:creationId xmlns:a16="http://schemas.microsoft.com/office/drawing/2014/main" id="{71F85A98-DEB3-4AA8-AC6C-CE0C709D20F4}"/>
              </a:ext>
            </a:extLst>
          </p:cNvPr>
          <p:cNvSpPr/>
          <p:nvPr/>
        </p:nvSpPr>
        <p:spPr>
          <a:xfrm>
            <a:off x="850740" y="7945077"/>
            <a:ext cx="22682520" cy="5493812"/>
          </a:xfrm>
          <a:prstGeom prst="rect">
            <a:avLst/>
          </a:prstGeom>
        </p:spPr>
        <p:txBody>
          <a:bodyPr wrap="square">
            <a:spAutoFit/>
          </a:bodyPr>
          <a:lstStyle/>
          <a:p>
            <a:pPr lvl="1" indent="0" algn="just">
              <a:spcBef>
                <a:spcPts val="600"/>
              </a:spcBef>
              <a:spcAft>
                <a:spcPts val="1200"/>
              </a:spcAft>
            </a:pPr>
            <a:r>
              <a:rPr lang="en-US" sz="3400" b="1" u="sng" dirty="0">
                <a:latin typeface="+mn-lt"/>
                <a:ea typeface="Calibri" panose="020F0502020204030204" pitchFamily="34" charset="0"/>
                <a:cs typeface="Times New Roman" panose="02020603050405020304" pitchFamily="18" charset="0"/>
              </a:rPr>
              <a:t>Special Features in Creating the Rating</a:t>
            </a:r>
          </a:p>
          <a:p>
            <a:pPr marL="342900" lvl="1" indent="-342900" algn="just">
              <a:spcBef>
                <a:spcPts val="600"/>
              </a:spcBef>
              <a:spcAft>
                <a:spcPts val="1200"/>
              </a:spcAft>
              <a:buFont typeface="Arial" panose="020B0604020202020204" pitchFamily="34" charset="0"/>
              <a:buChar char="•"/>
            </a:pPr>
            <a:r>
              <a:rPr lang="en-US" sz="3400" b="1" dirty="0">
                <a:latin typeface="+mn-lt"/>
                <a:ea typeface="Calibri" panose="020F0502020204030204" pitchFamily="34" charset="0"/>
                <a:cs typeface="Times New Roman" panose="02020603050405020304" pitchFamily="18" charset="0"/>
              </a:rPr>
              <a:t>Varying (‘initial’) month for the epidemic’s start</a:t>
            </a:r>
            <a:r>
              <a:rPr lang="ru-RU" sz="3400" b="1" dirty="0">
                <a:latin typeface="+mn-lt"/>
                <a:ea typeface="Calibri" panose="020F0502020204030204" pitchFamily="34" charset="0"/>
                <a:cs typeface="Times New Roman" panose="02020603050405020304" pitchFamily="18" charset="0"/>
              </a:rPr>
              <a:t>. </a:t>
            </a:r>
            <a:r>
              <a:rPr lang="en-US" sz="3400" dirty="0">
                <a:latin typeface="+mn-lt"/>
                <a:ea typeface="Calibri" panose="020F0502020204030204" pitchFamily="34" charset="0"/>
                <a:cs typeface="Times New Roman" panose="02020603050405020304" pitchFamily="18" charset="0"/>
              </a:rPr>
              <a:t>For most countries, it is February 2020, while for some other countries – March 2020 or January 2020.</a:t>
            </a:r>
            <a:r>
              <a:rPr lang="ru-RU" sz="3400" dirty="0">
                <a:latin typeface="+mn-lt"/>
                <a:ea typeface="Calibri" panose="020F0502020204030204" pitchFamily="34" charset="0"/>
                <a:cs typeface="Times New Roman" panose="02020603050405020304" pitchFamily="18" charset="0"/>
              </a:rPr>
              <a:t> </a:t>
            </a:r>
            <a:r>
              <a:rPr lang="en-US" sz="3400" dirty="0">
                <a:latin typeface="+mn-lt"/>
                <a:ea typeface="Calibri" panose="020F0502020204030204" pitchFamily="34" charset="0"/>
                <a:cs typeface="Times New Roman" panose="02020603050405020304" pitchFamily="18" charset="0"/>
              </a:rPr>
              <a:t>Variations in the month of the epidemic’s start allow to more accurately consider the fact that the pandemic began in different times in different countries. At the same time, the use of the one and the same initial period does not allow to take these variations into account. The initial month refers to the month, when the number of confirmed coronavirus cases in a given country has passed 1,000. </a:t>
            </a:r>
            <a:r>
              <a:rPr lang="ru-RU" sz="3400" dirty="0">
                <a:latin typeface="+mn-lt"/>
                <a:ea typeface="Calibri" panose="020F0502020204030204" pitchFamily="34" charset="0"/>
                <a:cs typeface="Times New Roman" panose="02020603050405020304" pitchFamily="18" charset="0"/>
              </a:rPr>
              <a:t> </a:t>
            </a:r>
            <a:endParaRPr lang="en-US" sz="3400" dirty="0">
              <a:latin typeface="+mn-lt"/>
              <a:ea typeface="Calibri" panose="020F0502020204030204" pitchFamily="34" charset="0"/>
              <a:cs typeface="Times New Roman" panose="02020603050405020304" pitchFamily="18" charset="0"/>
            </a:endParaRPr>
          </a:p>
          <a:p>
            <a:pPr marL="342900" lvl="1" indent="-342900" algn="just">
              <a:spcBef>
                <a:spcPts val="600"/>
              </a:spcBef>
              <a:spcAft>
                <a:spcPts val="1200"/>
              </a:spcAft>
              <a:buFont typeface="Arial" panose="020B0604020202020204" pitchFamily="34" charset="0"/>
              <a:buChar char="•"/>
            </a:pPr>
            <a:r>
              <a:rPr lang="en-US" sz="3400" b="1" dirty="0">
                <a:latin typeface="+mn-lt"/>
                <a:ea typeface="Calibri" panose="020F0502020204030204" pitchFamily="34" charset="0"/>
                <a:cs typeface="Times New Roman" panose="02020603050405020304" pitchFamily="18" charset="0"/>
              </a:rPr>
              <a:t>Data from primary sources. </a:t>
            </a:r>
            <a:r>
              <a:rPr lang="en-US" sz="3400" dirty="0">
                <a:latin typeface="+mn-lt"/>
                <a:ea typeface="Calibri" panose="020F0502020204030204" pitchFamily="34" charset="0"/>
                <a:cs typeface="Times New Roman" panose="02020603050405020304" pitchFamily="18" charset="0"/>
              </a:rPr>
              <a:t>We have utilized data received from national statistical agencies, as well as reliable international sources, thereby ensuring comparability.</a:t>
            </a:r>
            <a:r>
              <a:rPr lang="ru-RU" sz="3400" dirty="0">
                <a:latin typeface="+mn-lt"/>
                <a:ea typeface="Calibri" panose="020F0502020204030204" pitchFamily="34" charset="0"/>
                <a:cs typeface="Times New Roman" panose="02020603050405020304" pitchFamily="18" charset="0"/>
              </a:rPr>
              <a:t> </a:t>
            </a:r>
          </a:p>
          <a:p>
            <a:pPr marL="342900" lvl="1" indent="-342900" algn="just">
              <a:spcBef>
                <a:spcPts val="600"/>
              </a:spcBef>
              <a:spcAft>
                <a:spcPts val="1200"/>
              </a:spcAft>
              <a:buFont typeface="Arial" panose="020B0604020202020204" pitchFamily="34" charset="0"/>
              <a:buChar char="•"/>
            </a:pPr>
            <a:r>
              <a:rPr lang="en-US" sz="3400" b="1" dirty="0">
                <a:latin typeface="+mn-lt"/>
                <a:ea typeface="Calibri" panose="020F0502020204030204" pitchFamily="34" charset="0"/>
                <a:cs typeface="Times New Roman" panose="02020603050405020304" pitchFamily="18" charset="0"/>
              </a:rPr>
              <a:t>Use of time series. </a:t>
            </a:r>
            <a:r>
              <a:rPr lang="en-US" sz="3400" dirty="0">
                <a:latin typeface="+mn-lt"/>
                <a:ea typeface="Calibri" panose="020F0502020204030204" pitchFamily="34" charset="0"/>
                <a:cs typeface="Times New Roman" panose="02020603050405020304" pitchFamily="18" charset="0"/>
              </a:rPr>
              <a:t>We examined time series, rather than only individual indicator’s values at a given period of time. For rough series, the seasonal smoothing was done, if necessary. </a:t>
            </a:r>
            <a:endParaRPr lang="ru-RU" sz="3400" dirty="0">
              <a:latin typeface="+mn-lt"/>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71E6448B-EA8A-4A94-8542-071B85B8DA6D}"/>
              </a:ext>
            </a:extLst>
          </p:cNvPr>
          <p:cNvPicPr>
            <a:picLocks noChangeAspect="1"/>
          </p:cNvPicPr>
          <p:nvPr/>
        </p:nvPicPr>
        <p:blipFill>
          <a:blip r:embed="rId4"/>
          <a:stretch>
            <a:fillRect/>
          </a:stretch>
        </p:blipFill>
        <p:spPr>
          <a:xfrm>
            <a:off x="5258074" y="2255962"/>
            <a:ext cx="15193688" cy="5647716"/>
          </a:xfrm>
          <a:prstGeom prst="rect">
            <a:avLst/>
          </a:prstGeom>
        </p:spPr>
      </p:pic>
    </p:spTree>
    <p:extLst>
      <p:ext uri="{BB962C8B-B14F-4D97-AF65-F5344CB8AC3E}">
        <p14:creationId xmlns:p14="http://schemas.microsoft.com/office/powerpoint/2010/main" val="334952285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Special Features of Rating Calculation</a:t>
            </a:r>
            <a:endParaRPr lang="ru-RU" sz="5400" dirty="0"/>
          </a:p>
        </p:txBody>
      </p:sp>
      <p:sp>
        <p:nvSpPr>
          <p:cNvPr id="2" name="Номер слайда 1"/>
          <p:cNvSpPr>
            <a:spLocks noGrp="1"/>
          </p:cNvSpPr>
          <p:nvPr>
            <p:ph type="sldNum" sz="quarter" idx="2"/>
          </p:nvPr>
        </p:nvSpPr>
        <p:spPr/>
        <p:txBody>
          <a:bodyPr/>
          <a:lstStyle/>
          <a:p>
            <a:fld id="{86CB4B4D-7CA3-9044-876B-883B54F8677D}" type="slidenum">
              <a:rPr lang="ru-RU" smtClean="0"/>
              <a:t>5</a:t>
            </a:fld>
            <a:endParaRPr lang="ru-RU"/>
          </a:p>
        </p:txBody>
      </p:sp>
      <mc:AlternateContent xmlns:mc="http://schemas.openxmlformats.org/markup-compatibility/2006" xmlns:a14="http://schemas.microsoft.com/office/drawing/2010/main">
        <mc:Choice Requires="a14">
          <p:sp>
            <p:nvSpPr>
              <p:cNvPr id="9" name="Прямоугольник 8">
                <a:extLst>
                  <a:ext uri="{FF2B5EF4-FFF2-40B4-BE49-F238E27FC236}">
                    <a16:creationId xmlns:a16="http://schemas.microsoft.com/office/drawing/2014/main" id="{71F85A98-DEB3-4AA8-AC6C-CE0C709D20F4}"/>
                  </a:ext>
                </a:extLst>
              </p:cNvPr>
              <p:cNvSpPr/>
              <p:nvPr/>
            </p:nvSpPr>
            <p:spPr>
              <a:xfrm>
                <a:off x="1089067" y="2753544"/>
                <a:ext cx="22682520" cy="8432758"/>
              </a:xfrm>
              <a:prstGeom prst="rect">
                <a:avLst/>
              </a:prstGeom>
            </p:spPr>
            <p:txBody>
              <a:bodyPr wrap="square">
                <a:spAutoFit/>
              </a:bodyPr>
              <a:lstStyle/>
              <a:p>
                <a:pPr marL="342900" indent="-342900" algn="just">
                  <a:buFont typeface="Arial" panose="020B0604020202020204" pitchFamily="34" charset="0"/>
                  <a:buChar char="•"/>
                </a:pPr>
                <a:r>
                  <a:rPr lang="en-US" sz="3400" b="1" dirty="0">
                    <a:latin typeface="+mn-lt"/>
                    <a:ea typeface="Calibri" panose="020F0502020204030204" pitchFamily="34" charset="0"/>
                    <a:cs typeface="Times New Roman" panose="02020603050405020304" pitchFamily="18" charset="0"/>
                  </a:rPr>
                  <a:t>Minimax Index. </a:t>
                </a:r>
                <a:r>
                  <a:rPr lang="en-US" sz="3400" dirty="0">
                    <a:latin typeface="+mn-lt"/>
                    <a:ea typeface="Calibri" panose="020F0502020204030204" pitchFamily="34" charset="0"/>
                    <a:cs typeface="Times New Roman" panose="02020603050405020304" pitchFamily="18" charset="0"/>
                  </a:rPr>
                  <a:t>The calculation is based on normalizing all indicators to indices, which may take values between 0 and 100 points as per the following formula:</a:t>
                </a:r>
              </a:p>
              <a:p>
                <a:pPr algn="just"/>
                <a14:m>
                  <m:oMathPara xmlns:m="http://schemas.openxmlformats.org/officeDocument/2006/math">
                    <m:oMathParaPr>
                      <m:jc m:val="centerGroup"/>
                    </m:oMathParaPr>
                    <m:oMath xmlns:m="http://schemas.openxmlformats.org/officeDocument/2006/math">
                      <m:r>
                        <a:rPr lang="en-US" sz="3400" i="1">
                          <a:latin typeface="Cambria Math" panose="02040503050406030204" pitchFamily="18" charset="0"/>
                          <a:ea typeface="Calibri" panose="020F0502020204030204" pitchFamily="34" charset="0"/>
                          <a:cs typeface="Times New Roman" panose="02020603050405020304" pitchFamily="18" charset="0"/>
                        </a:rPr>
                        <m:t>𝐼𝑛𝑑𝑒𝑥</m:t>
                      </m:r>
                      <m:r>
                        <a:rPr lang="en-US" sz="3400" i="1">
                          <a:latin typeface="Cambria Math" panose="02040503050406030204" pitchFamily="18" charset="0"/>
                          <a:ea typeface="Calibri" panose="020F0502020204030204" pitchFamily="34" charset="0"/>
                          <a:cs typeface="Times New Roman" panose="02020603050405020304" pitchFamily="18" charset="0"/>
                        </a:rPr>
                        <m:t>=100</m:t>
                      </m:r>
                      <m:f>
                        <m:fPr>
                          <m:ctrlPr>
                            <a:rPr lang="en-US" sz="3400" i="1">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3400" i="1">
                                  <a:latin typeface="Cambria Math" panose="02040503050406030204" pitchFamily="18" charset="0"/>
                                  <a:ea typeface="Calibri" panose="020F0502020204030204" pitchFamily="34" charset="0"/>
                                  <a:cs typeface="Times New Roman" panose="02020603050405020304" pitchFamily="18" charset="0"/>
                                </a:rPr>
                              </m:ctrlPr>
                            </m:dPr>
                            <m:e>
                              <m:r>
                                <a:rPr lang="en-US" sz="3400" i="1">
                                  <a:latin typeface="Cambria Math" panose="02040503050406030204" pitchFamily="18" charset="0"/>
                                  <a:ea typeface="Calibri" panose="020F0502020204030204" pitchFamily="34" charset="0"/>
                                  <a:cs typeface="Times New Roman" panose="02020603050405020304" pitchFamily="18" charset="0"/>
                                </a:rPr>
                                <m:t>𝑥</m:t>
                              </m:r>
                              <m:r>
                                <a:rPr lang="en-US" sz="3400" i="1">
                                  <a:latin typeface="Cambria Math" panose="02040503050406030204" pitchFamily="18" charset="0"/>
                                  <a:ea typeface="Calibri" panose="020F0502020204030204" pitchFamily="34" charset="0"/>
                                  <a:cs typeface="Times New Roman" panose="02020603050405020304" pitchFamily="18" charset="0"/>
                                </a:rPr>
                                <m:t>−</m:t>
                              </m:r>
                              <m:r>
                                <a:rPr lang="en-US" sz="3400" i="1">
                                  <a:latin typeface="Cambria Math" panose="02040503050406030204" pitchFamily="18" charset="0"/>
                                  <a:ea typeface="Calibri" panose="020F0502020204030204" pitchFamily="34" charset="0"/>
                                  <a:cs typeface="Times New Roman" panose="02020603050405020304" pitchFamily="18" charset="0"/>
                                </a:rPr>
                                <m:t>𝑚𝑖𝑛</m:t>
                              </m:r>
                            </m:e>
                          </m:d>
                        </m:num>
                        <m:den>
                          <m:r>
                            <a:rPr lang="en-US" sz="3400" i="1">
                              <a:latin typeface="Cambria Math" panose="02040503050406030204" pitchFamily="18" charset="0"/>
                              <a:ea typeface="Calibri" panose="020F0502020204030204" pitchFamily="34" charset="0"/>
                              <a:cs typeface="Times New Roman" panose="02020603050405020304" pitchFamily="18" charset="0"/>
                            </a:rPr>
                            <m:t>𝑚𝑎𝑥</m:t>
                          </m:r>
                          <m:r>
                            <a:rPr lang="en-US" sz="3400" i="1">
                              <a:latin typeface="Cambria Math" panose="02040503050406030204" pitchFamily="18" charset="0"/>
                              <a:ea typeface="Calibri" panose="020F0502020204030204" pitchFamily="34" charset="0"/>
                              <a:cs typeface="Times New Roman" panose="02020603050405020304" pitchFamily="18" charset="0"/>
                            </a:rPr>
                            <m:t>−</m:t>
                          </m:r>
                          <m:r>
                            <a:rPr lang="en-US" sz="3400" i="1">
                              <a:latin typeface="Cambria Math" panose="02040503050406030204" pitchFamily="18" charset="0"/>
                              <a:ea typeface="Calibri" panose="020F0502020204030204" pitchFamily="34" charset="0"/>
                              <a:cs typeface="Times New Roman" panose="02020603050405020304" pitchFamily="18" charset="0"/>
                            </a:rPr>
                            <m:t>𝑚𝑖𝑛</m:t>
                          </m:r>
                        </m:den>
                      </m:f>
                    </m:oMath>
                  </m:oMathPara>
                </a14:m>
                <a:endParaRPr lang="ru-RU" sz="3400" dirty="0">
                  <a:latin typeface="+mn-lt"/>
                  <a:ea typeface="Calibri" panose="020F0502020204030204" pitchFamily="34" charset="0"/>
                  <a:cs typeface="Times New Roman" panose="02020603050405020304" pitchFamily="18" charset="0"/>
                </a:endParaRPr>
              </a:p>
              <a:p>
                <a:pPr algn="just"/>
                <a:endParaRPr lang="ru-RU" sz="3400" dirty="0">
                  <a:latin typeface="+mn-lt"/>
                  <a:ea typeface="Calibri" panose="020F0502020204030204" pitchFamily="34" charset="0"/>
                  <a:cs typeface="Times New Roman" panose="02020603050405020304" pitchFamily="18" charset="0"/>
                </a:endParaRPr>
              </a:p>
              <a:p>
                <a:pPr algn="just"/>
                <a14:m>
                  <m:oMath xmlns:m="http://schemas.openxmlformats.org/officeDocument/2006/math">
                    <m:r>
                      <a:rPr lang="en-US" sz="3400" b="0" i="1" smtClean="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400" b="0" i="0" smtClean="0">
                        <a:latin typeface="Cambria Math" panose="02040503050406030204" pitchFamily="18" charset="0"/>
                        <a:ea typeface="Calibri" panose="020F0502020204030204" pitchFamily="34" charset="0"/>
                        <a:cs typeface="Times New Roman" panose="02020603050405020304" pitchFamily="18" charset="0"/>
                      </a:rPr>
                      <m:t>whereby</m:t>
                    </m:r>
                    <m:r>
                      <a:rPr lang="ru-RU" sz="3400" b="0" i="0" smtClean="0">
                        <a:latin typeface="Cambria Math"/>
                        <a:ea typeface="Calibri" panose="020F0502020204030204" pitchFamily="34" charset="0"/>
                        <a:cs typeface="Times New Roman" panose="02020603050405020304" pitchFamily="18" charset="0"/>
                      </a:rPr>
                      <m:t> </m:t>
                    </m:r>
                    <m:r>
                      <a:rPr lang="en-US" sz="34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3400" dirty="0">
                    <a:latin typeface="+mn-lt"/>
                    <a:ea typeface="Calibri" panose="020F0502020204030204" pitchFamily="34" charset="0"/>
                    <a:cs typeface="Times New Roman" panose="02020603050405020304" pitchFamily="18" charset="0"/>
                  </a:rPr>
                  <a:t> is the indicator value for a given country;</a:t>
                </a:r>
                <a:endParaRPr lang="ru-RU" sz="3400" dirty="0">
                  <a:latin typeface="+mn-lt"/>
                  <a:ea typeface="Calibri" panose="020F0502020204030204" pitchFamily="34" charset="0"/>
                  <a:cs typeface="Times New Roman" panose="02020603050405020304" pitchFamily="18" charset="0"/>
                </a:endParaRPr>
              </a:p>
              <a:p>
                <a:pPr algn="just"/>
                <a:r>
                  <a:rPr lang="en-US" sz="3400" i="1" dirty="0">
                    <a:latin typeface="+mn-lt"/>
                    <a:ea typeface="Calibri" panose="020F0502020204030204" pitchFamily="34" charset="0"/>
                    <a:cs typeface="Times New Roman" panose="02020603050405020304" pitchFamily="18" charset="0"/>
                  </a:rPr>
                  <a:t>max</a:t>
                </a:r>
                <a:r>
                  <a:rPr lang="en-US" sz="3400" dirty="0">
                    <a:latin typeface="+mn-lt"/>
                    <a:ea typeface="Calibri" panose="020F0502020204030204" pitchFamily="34" charset="0"/>
                    <a:cs typeface="Times New Roman" panose="02020603050405020304" pitchFamily="18" charset="0"/>
                  </a:rPr>
                  <a:t> is the maximum indicator value for a sample of 48 countries (or fewer, if data for individual countries is unavailable); </a:t>
                </a:r>
                <a:endParaRPr lang="ru-RU" sz="3400" dirty="0">
                  <a:latin typeface="+mn-lt"/>
                  <a:ea typeface="Calibri" panose="020F0502020204030204" pitchFamily="34" charset="0"/>
                  <a:cs typeface="Times New Roman" panose="02020603050405020304" pitchFamily="18" charset="0"/>
                </a:endParaRPr>
              </a:p>
              <a:p>
                <a:pPr algn="just"/>
                <a:r>
                  <a:rPr lang="en-US" sz="3400" dirty="0">
                    <a:latin typeface="+mn-lt"/>
                    <a:ea typeface="Calibri" panose="020F0502020204030204" pitchFamily="34" charset="0"/>
                    <a:cs typeface="Times New Roman" panose="02020603050405020304" pitchFamily="18" charset="0"/>
                  </a:rPr>
                  <a:t>min is the minimum indicator value for a sample of 48 countries.</a:t>
                </a:r>
                <a:r>
                  <a:rPr lang="ru-RU" sz="3400" dirty="0">
                    <a:latin typeface="+mn-lt"/>
                    <a:ea typeface="Calibri" panose="020F0502020204030204" pitchFamily="34" charset="0"/>
                    <a:cs typeface="Times New Roman" panose="02020603050405020304" pitchFamily="18" charset="0"/>
                  </a:rPr>
                  <a:t> </a:t>
                </a:r>
              </a:p>
              <a:p>
                <a:pPr algn="just"/>
                <a:endParaRPr lang="ru-RU" sz="3400" dirty="0">
                  <a:latin typeface="+mn-lt"/>
                  <a:ea typeface="Calibri" panose="020F0502020204030204" pitchFamily="34" charset="0"/>
                  <a:cs typeface="Times New Roman" panose="02020603050405020304" pitchFamily="18" charset="0"/>
                </a:endParaRPr>
              </a:p>
              <a:p>
                <a:pPr algn="just"/>
                <a:r>
                  <a:rPr lang="en-US" sz="3400" dirty="0">
                    <a:latin typeface="+mn-lt"/>
                    <a:ea typeface="Calibri" panose="020F0502020204030204" pitchFamily="34" charset="0"/>
                    <a:cs typeface="Times New Roman" panose="02020603050405020304" pitchFamily="18" charset="0"/>
                  </a:rPr>
                  <a:t>Indices are constructed so that </a:t>
                </a:r>
                <a:r>
                  <a:rPr lang="en-US" sz="3400" i="1" dirty="0">
                    <a:latin typeface="+mn-lt"/>
                    <a:ea typeface="Calibri" panose="020F0502020204030204" pitchFamily="34" charset="0"/>
                    <a:cs typeface="Times New Roman" panose="02020603050405020304" pitchFamily="18" charset="0"/>
                  </a:rPr>
                  <a:t>100 </a:t>
                </a:r>
                <a:r>
                  <a:rPr lang="en-US" sz="3400" dirty="0">
                    <a:latin typeface="+mn-lt"/>
                    <a:ea typeface="Calibri" panose="020F0502020204030204" pitchFamily="34" charset="0"/>
                    <a:cs typeface="Times New Roman" panose="02020603050405020304" pitchFamily="18" charset="0"/>
                  </a:rPr>
                  <a:t>is the maximum value (upper bound) and </a:t>
                </a:r>
                <a:r>
                  <a:rPr lang="en-US" sz="3400" i="1" dirty="0">
                    <a:latin typeface="+mn-lt"/>
                    <a:ea typeface="Calibri" panose="020F0502020204030204" pitchFamily="34" charset="0"/>
                    <a:cs typeface="Times New Roman" panose="02020603050405020304" pitchFamily="18" charset="0"/>
                  </a:rPr>
                  <a:t>0</a:t>
                </a:r>
                <a:r>
                  <a:rPr lang="en-US" sz="3400" dirty="0">
                    <a:latin typeface="+mn-lt"/>
                    <a:ea typeface="Calibri" panose="020F0502020204030204" pitchFamily="34" charset="0"/>
                    <a:cs typeface="Times New Roman" panose="02020603050405020304" pitchFamily="18" charset="0"/>
                  </a:rPr>
                  <a:t> is the minimum value (lower bound)</a:t>
                </a:r>
                <a:r>
                  <a:rPr lang="ru-RU" sz="3400" dirty="0">
                    <a:latin typeface="+mn-lt"/>
                    <a:ea typeface="Calibri" panose="020F0502020204030204" pitchFamily="34" charset="0"/>
                    <a:cs typeface="Times New Roman" panose="02020603050405020304" pitchFamily="18" charset="0"/>
                  </a:rPr>
                  <a:t>. </a:t>
                </a:r>
              </a:p>
              <a:p>
                <a:pPr algn="just"/>
                <a:endParaRPr lang="ru-RU" sz="3400" dirty="0">
                  <a:latin typeface="+mn-lt"/>
                  <a:ea typeface="Calibri" panose="020F0502020204030204" pitchFamily="34" charset="0"/>
                  <a:cs typeface="Times New Roman" panose="02020603050405020304" pitchFamily="18" charset="0"/>
                </a:endParaRPr>
              </a:p>
              <a:p>
                <a:pPr marL="457200" indent="-457200" algn="just">
                  <a:buFont typeface="Arial" pitchFamily="34" charset="0"/>
                  <a:buChar char="•"/>
                </a:pPr>
                <a:r>
                  <a:rPr lang="en-US" sz="3400" b="1" dirty="0">
                    <a:latin typeface="+mn-lt"/>
                    <a:ea typeface="Calibri" panose="020F0502020204030204" pitchFamily="34" charset="0"/>
                    <a:cs typeface="Times New Roman" panose="02020603050405020304" pitchFamily="18" charset="0"/>
                  </a:rPr>
                  <a:t>Aggregated sub-indices. </a:t>
                </a:r>
                <a:r>
                  <a:rPr lang="en-US" sz="3400" dirty="0">
                    <a:latin typeface="+mn-lt"/>
                    <a:ea typeface="Calibri" panose="020F0502020204030204" pitchFamily="34" charset="0"/>
                    <a:cs typeface="Times New Roman" panose="02020603050405020304" pitchFamily="18" charset="0"/>
                  </a:rPr>
                  <a:t>For every dimension, selected indicator values are employed to calculate individual sub-indices. Weights of indicator values may vary.</a:t>
                </a:r>
                <a:r>
                  <a:rPr lang="ru-RU" sz="3400" dirty="0">
                    <a:latin typeface="+mn-lt"/>
                    <a:ea typeface="Calibri" panose="020F0502020204030204" pitchFamily="34" charset="0"/>
                    <a:cs typeface="Times New Roman" panose="02020603050405020304" pitchFamily="18" charset="0"/>
                  </a:rPr>
                  <a:t> </a:t>
                </a:r>
                <a:r>
                  <a:rPr lang="en-US" sz="3400" dirty="0">
                    <a:latin typeface="+mn-lt"/>
                    <a:ea typeface="Calibri" panose="020F0502020204030204" pitchFamily="34" charset="0"/>
                    <a:cs typeface="Times New Roman" panose="02020603050405020304" pitchFamily="18" charset="0"/>
                  </a:rPr>
                  <a:t>Whenever data for a given indicator for an individual country is not available, the index for this country is calculated without factoring in this indicator, while the structure of weights is maintained.</a:t>
                </a:r>
                <a:r>
                  <a:rPr lang="ru-RU" sz="3400" dirty="0">
                    <a:latin typeface="+mn-lt"/>
                    <a:ea typeface="Calibri" panose="020F0502020204030204" pitchFamily="34" charset="0"/>
                    <a:cs typeface="Times New Roman" panose="02020603050405020304" pitchFamily="18" charset="0"/>
                  </a:rPr>
                  <a:t> </a:t>
                </a:r>
              </a:p>
              <a:p>
                <a:pPr marL="457200" indent="-457200" algn="just">
                  <a:buFont typeface="Arial" pitchFamily="34" charset="0"/>
                  <a:buChar char="•"/>
                </a:pPr>
                <a:r>
                  <a:rPr lang="en-US" sz="3400" b="1" dirty="0">
                    <a:latin typeface="+mn-lt"/>
                    <a:ea typeface="Calibri" panose="020F0502020204030204" pitchFamily="34" charset="0"/>
                    <a:cs typeface="Times New Roman" panose="02020603050405020304" pitchFamily="18" charset="0"/>
                  </a:rPr>
                  <a:t>The overall COVID-19 Response Index is the geometric mean of the three sub-indices </a:t>
                </a:r>
                <a:r>
                  <a:rPr lang="en-US" sz="3400" dirty="0">
                    <a:latin typeface="+mn-lt"/>
                    <a:ea typeface="Calibri" panose="020F0502020204030204" pitchFamily="34" charset="0"/>
                    <a:cs typeface="Times New Roman" panose="02020603050405020304" pitchFamily="18" charset="0"/>
                  </a:rPr>
                  <a:t>(i.e., healthcare, social and economic)</a:t>
                </a:r>
                <a:r>
                  <a:rPr lang="ru-RU" sz="3400" dirty="0">
                    <a:latin typeface="+mn-lt"/>
                    <a:ea typeface="Calibri" panose="020F0502020204030204" pitchFamily="34" charset="0"/>
                    <a:cs typeface="Times New Roman" panose="02020603050405020304" pitchFamily="18" charset="0"/>
                  </a:rPr>
                  <a:t>. </a:t>
                </a:r>
              </a:p>
              <a:p>
                <a:pPr algn="just"/>
                <a:endParaRPr lang="ru-RU" sz="3400" dirty="0">
                  <a:latin typeface="+mn-lt"/>
                  <a:ea typeface="Calibri" panose="020F0502020204030204" pitchFamily="34" charset="0"/>
                  <a:cs typeface="Times New Roman" panose="02020603050405020304" pitchFamily="18" charset="0"/>
                </a:endParaRPr>
              </a:p>
            </p:txBody>
          </p:sp>
        </mc:Choice>
        <mc:Fallback xmlns="">
          <p:sp>
            <p:nvSpPr>
              <p:cNvPr id="9" name="Прямоугольник 8">
                <a:extLst>
                  <a:ext uri="{FF2B5EF4-FFF2-40B4-BE49-F238E27FC236}">
                    <a16:creationId xmlns:a16="http://schemas.microsoft.com/office/drawing/2014/main" id="{71F85A98-DEB3-4AA8-AC6C-CE0C709D20F4}"/>
                  </a:ext>
                </a:extLst>
              </p:cNvPr>
              <p:cNvSpPr>
                <a:spLocks noRot="1" noChangeAspect="1" noMove="1" noResize="1" noEditPoints="1" noAdjustHandles="1" noChangeArrowheads="1" noChangeShapeType="1" noTextEdit="1"/>
              </p:cNvSpPr>
              <p:nvPr/>
            </p:nvSpPr>
            <p:spPr>
              <a:xfrm>
                <a:off x="1089067" y="2753544"/>
                <a:ext cx="22682520" cy="8432758"/>
              </a:xfrm>
              <a:prstGeom prst="rect">
                <a:avLst/>
              </a:prstGeom>
              <a:blipFill>
                <a:blip r:embed="rId4"/>
                <a:stretch>
                  <a:fillRect l="-752" t="-1085" r="-752"/>
                </a:stretch>
              </a:blipFill>
            </p:spPr>
            <p:txBody>
              <a:bodyPr/>
              <a:lstStyle/>
              <a:p>
                <a:r>
                  <a:rPr lang="ru-RU">
                    <a:noFill/>
                  </a:rPr>
                  <a:t> </a:t>
                </a:r>
              </a:p>
            </p:txBody>
          </p:sp>
        </mc:Fallback>
      </mc:AlternateContent>
    </p:spTree>
    <p:extLst>
      <p:ext uri="{BB962C8B-B14F-4D97-AF65-F5344CB8AC3E}">
        <p14:creationId xmlns:p14="http://schemas.microsoft.com/office/powerpoint/2010/main" val="40858122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Geographical Coverage for the Rating</a:t>
            </a:r>
            <a:endParaRPr lang="ru-RU" sz="5400" dirty="0"/>
          </a:p>
        </p:txBody>
      </p:sp>
      <p:sp>
        <p:nvSpPr>
          <p:cNvPr id="2" name="Номер слайда 1"/>
          <p:cNvSpPr>
            <a:spLocks noGrp="1"/>
          </p:cNvSpPr>
          <p:nvPr>
            <p:ph type="sldNum" sz="quarter" idx="2"/>
          </p:nvPr>
        </p:nvSpPr>
        <p:spPr/>
        <p:txBody>
          <a:bodyPr/>
          <a:lstStyle/>
          <a:p>
            <a:fld id="{86CB4B4D-7CA3-9044-876B-883B54F8677D}" type="slidenum">
              <a:rPr lang="ru-RU" smtClean="0"/>
              <a:t>6</a:t>
            </a:fld>
            <a:endParaRPr lang="ru-RU"/>
          </a:p>
        </p:txBody>
      </p:sp>
      <p:sp>
        <p:nvSpPr>
          <p:cNvPr id="9" name="Прямоугольник 8">
            <a:extLst>
              <a:ext uri="{FF2B5EF4-FFF2-40B4-BE49-F238E27FC236}">
                <a16:creationId xmlns:a16="http://schemas.microsoft.com/office/drawing/2014/main" id="{71F85A98-DEB3-4AA8-AC6C-CE0C709D20F4}"/>
              </a:ext>
            </a:extLst>
          </p:cNvPr>
          <p:cNvSpPr/>
          <p:nvPr/>
        </p:nvSpPr>
        <p:spPr>
          <a:xfrm>
            <a:off x="1089067" y="2321496"/>
            <a:ext cx="22682520" cy="3600986"/>
          </a:xfrm>
          <a:prstGeom prst="rect">
            <a:avLst/>
          </a:prstGeom>
        </p:spPr>
        <p:txBody>
          <a:bodyPr wrap="square">
            <a:spAutoFit/>
          </a:bodyPr>
          <a:lstStyle/>
          <a:p>
            <a:pPr lvl="1" indent="0" algn="just">
              <a:spcBef>
                <a:spcPts val="600"/>
              </a:spcBef>
              <a:spcAft>
                <a:spcPts val="1200"/>
              </a:spcAft>
            </a:pPr>
            <a:r>
              <a:rPr lang="en-US" sz="2400" dirty="0">
                <a:latin typeface="+mn-lt"/>
                <a:ea typeface="Calibri" panose="020F0502020204030204" pitchFamily="34" charset="0"/>
                <a:cs typeface="Times New Roman" panose="02020603050405020304" pitchFamily="18" charset="0"/>
              </a:rPr>
              <a:t>For generating the country sampling, the following criteria have been formulated:</a:t>
            </a:r>
            <a:endParaRPr lang="ru-RU" sz="2400" dirty="0">
              <a:latin typeface="+mn-lt"/>
              <a:ea typeface="Calibri" panose="020F0502020204030204" pitchFamily="34" charset="0"/>
              <a:cs typeface="Times New Roman" panose="02020603050405020304" pitchFamily="18" charset="0"/>
            </a:endParaRPr>
          </a:p>
          <a:p>
            <a:pPr marL="1080000" lvl="1" indent="-457200" algn="just">
              <a:spcBef>
                <a:spcPts val="600"/>
              </a:spcBef>
              <a:spcAft>
                <a:spcPts val="1200"/>
              </a:spcAft>
              <a:buFont typeface="+mj-lt"/>
              <a:buAutoNum type="arabicPeriod"/>
            </a:pPr>
            <a:r>
              <a:rPr lang="en-US" sz="2400" b="1" dirty="0">
                <a:latin typeface="+mn-lt"/>
                <a:ea typeface="Calibri" panose="020F0502020204030204" pitchFamily="34" charset="0"/>
                <a:cs typeface="Times New Roman" panose="02020603050405020304" pitchFamily="18" charset="0"/>
              </a:rPr>
              <a:t>The scope of the epidemic spread (&gt;5,000 confirmed cases as of mid-July 2020)</a:t>
            </a:r>
            <a:r>
              <a:rPr lang="ru-RU" sz="2400" b="1"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Countries with fewer cases either</a:t>
            </a:r>
            <a:r>
              <a:rPr lang="en-US" sz="2400" dirty="0">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are small economies with the small population, or, presumably,  fail to track the coronavirus spread properly (mainly, African countries). </a:t>
            </a:r>
            <a:endParaRPr lang="ru-RU" sz="2400" dirty="0">
              <a:latin typeface="+mn-lt"/>
              <a:ea typeface="Calibri" panose="020F0502020204030204" pitchFamily="34" charset="0"/>
              <a:cs typeface="Times New Roman" panose="02020603050405020304" pitchFamily="18" charset="0"/>
            </a:endParaRPr>
          </a:p>
          <a:p>
            <a:pPr marL="1080000" lvl="1" indent="-457200" algn="just">
              <a:spcBef>
                <a:spcPts val="600"/>
              </a:spcBef>
              <a:spcAft>
                <a:spcPts val="1200"/>
              </a:spcAft>
              <a:buFont typeface="+mj-lt"/>
              <a:buAutoNum type="arabicPeriod"/>
            </a:pPr>
            <a:r>
              <a:rPr lang="en-US" sz="2400" b="1" dirty="0">
                <a:latin typeface="+mn-lt"/>
                <a:ea typeface="Calibri" panose="020F0502020204030204" pitchFamily="34" charset="0"/>
                <a:cs typeface="Times New Roman" panose="02020603050405020304" pitchFamily="18" charset="0"/>
              </a:rPr>
              <a:t>Population </a:t>
            </a:r>
            <a:r>
              <a:rPr lang="ru-RU" sz="2400" b="1" dirty="0">
                <a:latin typeface="+mn-lt"/>
                <a:ea typeface="Calibri" panose="020F0502020204030204" pitchFamily="34" charset="0"/>
                <a:cs typeface="Times New Roman" panose="02020603050405020304" pitchFamily="18" charset="0"/>
              </a:rPr>
              <a:t>(</a:t>
            </a:r>
            <a:r>
              <a:rPr lang="en-US" sz="2400" b="1" dirty="0">
                <a:latin typeface="+mn-lt"/>
                <a:ea typeface="Calibri" panose="020F0502020204030204" pitchFamily="34" charset="0"/>
                <a:cs typeface="Times New Roman" panose="02020603050405020304" pitchFamily="18" charset="0"/>
              </a:rPr>
              <a:t>over</a:t>
            </a:r>
            <a:r>
              <a:rPr lang="ru-RU" sz="2400" b="1" dirty="0">
                <a:latin typeface="+mn-lt"/>
                <a:ea typeface="Calibri" panose="020F0502020204030204" pitchFamily="34" charset="0"/>
                <a:cs typeface="Times New Roman" panose="02020603050405020304" pitchFamily="18" charset="0"/>
              </a:rPr>
              <a:t> 10 </a:t>
            </a:r>
            <a:r>
              <a:rPr lang="en-US" sz="2400" b="1" dirty="0">
                <a:latin typeface="+mn-lt"/>
                <a:ea typeface="Calibri" panose="020F0502020204030204" pitchFamily="34" charset="0"/>
                <a:cs typeface="Times New Roman" panose="02020603050405020304" pitchFamily="18" charset="0"/>
              </a:rPr>
              <a:t>million persons</a:t>
            </a:r>
            <a:r>
              <a:rPr lang="ru-RU" sz="2400" b="1" dirty="0">
                <a:latin typeface="+mn-lt"/>
                <a:ea typeface="Calibri" panose="020F0502020204030204" pitchFamily="34" charset="0"/>
                <a:cs typeface="Times New Roman" panose="02020603050405020304" pitchFamily="18" charset="0"/>
              </a:rPr>
              <a:t>). </a:t>
            </a:r>
          </a:p>
          <a:p>
            <a:pPr marL="1080000" lvl="1" indent="-457200" algn="just">
              <a:spcBef>
                <a:spcPts val="600"/>
              </a:spcBef>
              <a:spcAft>
                <a:spcPts val="1200"/>
              </a:spcAft>
              <a:buFont typeface="+mj-lt"/>
              <a:buAutoNum type="arabicPeriod"/>
            </a:pPr>
            <a:r>
              <a:rPr lang="en-US" sz="2400" b="1" dirty="0">
                <a:latin typeface="+mn-lt"/>
                <a:ea typeface="Calibri" panose="020F0502020204030204" pitchFamily="34" charset="0"/>
                <a:cs typeface="Times New Roman" panose="02020603050405020304" pitchFamily="18" charset="0"/>
              </a:rPr>
              <a:t>The size of the economy </a:t>
            </a:r>
            <a:r>
              <a:rPr lang="ru-RU" sz="2400" b="1" dirty="0">
                <a:latin typeface="+mn-lt"/>
                <a:ea typeface="Calibri" panose="020F0502020204030204" pitchFamily="34" charset="0"/>
                <a:cs typeface="Times New Roman" panose="02020603050405020304" pitchFamily="18" charset="0"/>
              </a:rPr>
              <a:t>(</a:t>
            </a:r>
            <a:r>
              <a:rPr lang="en-US" sz="2400" b="1" dirty="0">
                <a:latin typeface="+mn-lt"/>
                <a:ea typeface="Calibri" panose="020F0502020204030204" pitchFamily="34" charset="0"/>
                <a:cs typeface="Times New Roman" panose="02020603050405020304" pitchFamily="18" charset="0"/>
              </a:rPr>
              <a:t>with PPP being over</a:t>
            </a:r>
            <a:r>
              <a:rPr lang="ru-RU" sz="2400" b="1" dirty="0">
                <a:latin typeface="+mn-lt"/>
                <a:ea typeface="Calibri" panose="020F0502020204030204" pitchFamily="34" charset="0"/>
                <a:cs typeface="Times New Roman" panose="02020603050405020304" pitchFamily="18" charset="0"/>
              </a:rPr>
              <a:t> </a:t>
            </a:r>
            <a:r>
              <a:rPr lang="en-US" sz="2400" b="1" dirty="0">
                <a:latin typeface="+mn-lt"/>
                <a:ea typeface="Calibri" panose="020F0502020204030204" pitchFamily="34" charset="0"/>
                <a:cs typeface="Times New Roman" panose="02020603050405020304" pitchFamily="18" charset="0"/>
              </a:rPr>
              <a:t>$200 billion in</a:t>
            </a:r>
            <a:r>
              <a:rPr lang="ru-RU" sz="2400" b="1" dirty="0">
                <a:latin typeface="+mn-lt"/>
                <a:ea typeface="Calibri" panose="020F0502020204030204" pitchFamily="34" charset="0"/>
                <a:cs typeface="Times New Roman" panose="02020603050405020304" pitchFamily="18" charset="0"/>
              </a:rPr>
              <a:t> 2019). </a:t>
            </a:r>
          </a:p>
          <a:p>
            <a:pPr lvl="1" indent="0" algn="just">
              <a:spcBef>
                <a:spcPts val="600"/>
              </a:spcBef>
              <a:spcAft>
                <a:spcPts val="1200"/>
              </a:spcAft>
            </a:pPr>
            <a:r>
              <a:rPr lang="en-US" sz="2400" dirty="0" err="1">
                <a:latin typeface="+mn-lt"/>
                <a:ea typeface="Calibri" panose="020F0502020204030204" pitchFamily="34" charset="0"/>
                <a:cs typeface="Times New Roman" panose="02020603050405020304" pitchFamily="18" charset="0"/>
              </a:rPr>
              <a:t>Neighbouring</a:t>
            </a:r>
            <a:r>
              <a:rPr lang="en-US" sz="2400" dirty="0">
                <a:latin typeface="+mn-lt"/>
                <a:ea typeface="Calibri" panose="020F0502020204030204" pitchFamily="34" charset="0"/>
                <a:cs typeface="Times New Roman" panose="02020603050405020304" pitchFamily="18" charset="0"/>
              </a:rPr>
              <a:t> countries, which are frequently mentioned by Russia’s media</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but do not satisfy the specified criteria (i.e., Armenia, Belarus), have been included in the sampling. The final sampling for the analysis lists </a:t>
            </a:r>
            <a:r>
              <a:rPr lang="ru-RU" sz="2400" dirty="0">
                <a:latin typeface="+mn-lt"/>
                <a:ea typeface="Calibri" panose="020F0502020204030204" pitchFamily="34" charset="0"/>
                <a:cs typeface="Times New Roman" panose="02020603050405020304" pitchFamily="18" charset="0"/>
              </a:rPr>
              <a:t> </a:t>
            </a:r>
            <a:r>
              <a:rPr lang="ru-RU" sz="2400" b="1" dirty="0">
                <a:latin typeface="+mn-lt"/>
                <a:ea typeface="Calibri" panose="020F0502020204030204" pitchFamily="34" charset="0"/>
                <a:cs typeface="Times New Roman" panose="02020603050405020304" pitchFamily="18" charset="0"/>
              </a:rPr>
              <a:t>48 </a:t>
            </a:r>
            <a:r>
              <a:rPr lang="en-US" sz="2400" b="1" dirty="0">
                <a:latin typeface="+mn-lt"/>
                <a:ea typeface="Calibri" panose="020F0502020204030204" pitchFamily="34" charset="0"/>
                <a:cs typeface="Times New Roman" panose="02020603050405020304" pitchFamily="18" charset="0"/>
              </a:rPr>
              <a:t>countries.</a:t>
            </a:r>
            <a:r>
              <a:rPr lang="ru-RU" sz="2400" b="1"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The total population of these countries comes to </a:t>
            </a:r>
            <a:r>
              <a:rPr lang="ru-RU" sz="2400" b="1" dirty="0">
                <a:latin typeface="+mn-lt"/>
                <a:ea typeface="Calibri" panose="020F0502020204030204" pitchFamily="34" charset="0"/>
                <a:cs typeface="Times New Roman" panose="02020603050405020304" pitchFamily="18" charset="0"/>
              </a:rPr>
              <a:t>6</a:t>
            </a:r>
            <a:r>
              <a:rPr lang="en-US" sz="2400" b="1" dirty="0">
                <a:latin typeface="+mn-lt"/>
                <a:ea typeface="Calibri" panose="020F0502020204030204" pitchFamily="34" charset="0"/>
                <a:cs typeface="Times New Roman" panose="02020603050405020304" pitchFamily="18" charset="0"/>
              </a:rPr>
              <a:t>.</a:t>
            </a:r>
            <a:r>
              <a:rPr lang="ru-RU" sz="2400" b="1" dirty="0">
                <a:latin typeface="+mn-lt"/>
                <a:ea typeface="Calibri" panose="020F0502020204030204" pitchFamily="34" charset="0"/>
                <a:cs typeface="Times New Roman" panose="02020603050405020304" pitchFamily="18" charset="0"/>
              </a:rPr>
              <a:t>35 </a:t>
            </a:r>
            <a:r>
              <a:rPr lang="en-US" sz="2400" b="1" dirty="0">
                <a:latin typeface="+mn-lt"/>
                <a:ea typeface="Calibri" panose="020F0502020204030204" pitchFamily="34" charset="0"/>
                <a:cs typeface="Times New Roman" panose="02020603050405020304" pitchFamily="18" charset="0"/>
              </a:rPr>
              <a:t>billion people</a:t>
            </a:r>
            <a:r>
              <a:rPr lang="ru-RU" sz="2400" b="1"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(82.5% of the world population</a:t>
            </a:r>
            <a:r>
              <a:rPr lang="ru-RU" sz="2400" dirty="0">
                <a:latin typeface="+mn-lt"/>
                <a:ea typeface="Calibri" panose="020F0502020204030204" pitchFamily="34" charset="0"/>
                <a:cs typeface="Times New Roman" panose="02020603050405020304" pitchFamily="18" charset="0"/>
              </a:rPr>
              <a:t>). </a:t>
            </a:r>
          </a:p>
        </p:txBody>
      </p:sp>
      <p:graphicFrame>
        <p:nvGraphicFramePr>
          <p:cNvPr id="5" name="Таблица 4"/>
          <p:cNvGraphicFramePr>
            <a:graphicFrameLocks noGrp="1"/>
          </p:cNvGraphicFramePr>
          <p:nvPr>
            <p:extLst>
              <p:ext uri="{D42A27DB-BD31-4B8C-83A1-F6EECF244321}">
                <p14:modId xmlns:p14="http://schemas.microsoft.com/office/powerpoint/2010/main" val="2406085408"/>
              </p:ext>
            </p:extLst>
          </p:nvPr>
        </p:nvGraphicFramePr>
        <p:xfrm>
          <a:off x="13992200" y="6065912"/>
          <a:ext cx="4680520" cy="6408705"/>
        </p:xfrm>
        <a:graphic>
          <a:graphicData uri="http://schemas.openxmlformats.org/drawingml/2006/table">
            <a:tbl>
              <a:tblPr>
                <a:tableStyleId>{4C3C2611-4C71-4FC5-86AE-919BDF0F9419}</a:tableStyleId>
              </a:tblPr>
              <a:tblGrid>
                <a:gridCol w="505092">
                  <a:extLst>
                    <a:ext uri="{9D8B030D-6E8A-4147-A177-3AD203B41FA5}">
                      <a16:colId xmlns:a16="http://schemas.microsoft.com/office/drawing/2014/main" val="20000"/>
                    </a:ext>
                  </a:extLst>
                </a:gridCol>
                <a:gridCol w="1835168">
                  <a:extLst>
                    <a:ext uri="{9D8B030D-6E8A-4147-A177-3AD203B41FA5}">
                      <a16:colId xmlns:a16="http://schemas.microsoft.com/office/drawing/2014/main" val="20001"/>
                    </a:ext>
                  </a:extLst>
                </a:gridCol>
                <a:gridCol w="505092">
                  <a:extLst>
                    <a:ext uri="{9D8B030D-6E8A-4147-A177-3AD203B41FA5}">
                      <a16:colId xmlns:a16="http://schemas.microsoft.com/office/drawing/2014/main" val="20002"/>
                    </a:ext>
                  </a:extLst>
                </a:gridCol>
                <a:gridCol w="1835168">
                  <a:extLst>
                    <a:ext uri="{9D8B030D-6E8A-4147-A177-3AD203B41FA5}">
                      <a16:colId xmlns:a16="http://schemas.microsoft.com/office/drawing/2014/main" val="20003"/>
                    </a:ext>
                  </a:extLst>
                </a:gridCol>
              </a:tblGrid>
              <a:tr h="256759">
                <a:tc>
                  <a:txBody>
                    <a:bodyPr/>
                    <a:lstStyle/>
                    <a:p>
                      <a:pPr algn="ctr" fontAlgn="b"/>
                      <a:r>
                        <a:rPr lang="ru-RU" sz="1500" u="none" strike="noStrike" dirty="0">
                          <a:effectLst/>
                        </a:rPr>
                        <a:t>1</a:t>
                      </a:r>
                      <a:endParaRPr lang="ru-RU" sz="1500" b="0" i="0" u="none" strike="noStrike" dirty="0">
                        <a:solidFill>
                          <a:srgbClr val="000000"/>
                        </a:solidFill>
                        <a:effectLst/>
                        <a:latin typeface="Arial"/>
                      </a:endParaRPr>
                    </a:p>
                  </a:txBody>
                  <a:tcPr marL="9525" marR="9525" marT="9525" marB="0" anchor="b"/>
                </a:tc>
                <a:tc>
                  <a:txBody>
                    <a:bodyPr/>
                    <a:lstStyle/>
                    <a:p>
                      <a:pPr algn="ctr" fontAlgn="b"/>
                      <a:r>
                        <a:rPr lang="en-US" sz="1500" u="none" strike="noStrike" dirty="0">
                          <a:effectLst/>
                        </a:rPr>
                        <a:t>Australia</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25</a:t>
                      </a:r>
                    </a:p>
                  </a:txBody>
                  <a:tcPr marL="9525" marR="9525" marT="9525" marB="0" anchor="b"/>
                </a:tc>
                <a:tc>
                  <a:txBody>
                    <a:bodyPr/>
                    <a:lstStyle/>
                    <a:p>
                      <a:pPr algn="ctr" fontAlgn="b"/>
                      <a:r>
                        <a:rPr lang="en-US" sz="1500" b="0" i="0" u="none" strike="noStrike" dirty="0">
                          <a:solidFill>
                            <a:srgbClr val="000000"/>
                          </a:solidFill>
                          <a:effectLst/>
                          <a:latin typeface="+mj-lt"/>
                        </a:rPr>
                        <a:t>Malaysia</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0"/>
                  </a:ext>
                </a:extLst>
              </a:tr>
              <a:tr h="256759">
                <a:tc>
                  <a:txBody>
                    <a:bodyPr/>
                    <a:lstStyle/>
                    <a:p>
                      <a:pPr algn="ctr" fontAlgn="b"/>
                      <a:r>
                        <a:rPr lang="ru-RU" sz="1500" u="none" strike="noStrike">
                          <a:effectLst/>
                        </a:rPr>
                        <a:t>2</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Austria</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26</a:t>
                      </a:r>
                    </a:p>
                  </a:txBody>
                  <a:tcPr marL="9525" marR="9525" marT="9525" marB="0" anchor="b"/>
                </a:tc>
                <a:tc>
                  <a:txBody>
                    <a:bodyPr/>
                    <a:lstStyle/>
                    <a:p>
                      <a:pPr algn="ctr" fontAlgn="b"/>
                      <a:r>
                        <a:rPr lang="en-US" sz="1500" b="0" i="0" u="none" strike="noStrike" dirty="0">
                          <a:solidFill>
                            <a:srgbClr val="000000"/>
                          </a:solidFill>
                          <a:effectLst/>
                          <a:latin typeface="+mj-lt"/>
                        </a:rPr>
                        <a:t>Morocco</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1"/>
                  </a:ext>
                </a:extLst>
              </a:tr>
              <a:tr h="256759">
                <a:tc>
                  <a:txBody>
                    <a:bodyPr/>
                    <a:lstStyle/>
                    <a:p>
                      <a:pPr algn="ctr" fontAlgn="b"/>
                      <a:r>
                        <a:rPr lang="ru-RU" sz="1500" u="none" strike="noStrike">
                          <a:effectLst/>
                        </a:rPr>
                        <a:t>3</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Algeria</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27</a:t>
                      </a:r>
                    </a:p>
                  </a:txBody>
                  <a:tcPr marL="9525" marR="9525" marT="9525" marB="0" anchor="b"/>
                </a:tc>
                <a:tc>
                  <a:txBody>
                    <a:bodyPr/>
                    <a:lstStyle/>
                    <a:p>
                      <a:pPr algn="ctr" fontAlgn="b"/>
                      <a:r>
                        <a:rPr lang="en-US" sz="1500" b="0" i="0" u="none" strike="noStrike" dirty="0">
                          <a:solidFill>
                            <a:srgbClr val="000000"/>
                          </a:solidFill>
                          <a:effectLst/>
                          <a:latin typeface="+mj-lt"/>
                        </a:rPr>
                        <a:t>Mexico</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2"/>
                  </a:ext>
                </a:extLst>
              </a:tr>
              <a:tr h="256759">
                <a:tc>
                  <a:txBody>
                    <a:bodyPr/>
                    <a:lstStyle/>
                    <a:p>
                      <a:pPr algn="ctr" fontAlgn="b"/>
                      <a:r>
                        <a:rPr lang="ru-RU" sz="1500" u="none" strike="noStrike">
                          <a:effectLst/>
                        </a:rPr>
                        <a:t>4</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u="none" strike="noStrike" dirty="0">
                          <a:effectLst/>
                        </a:rPr>
                        <a:t>Argentina</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28</a:t>
                      </a:r>
                    </a:p>
                  </a:txBody>
                  <a:tcPr marL="9525" marR="9525" marT="9525" marB="0" anchor="b"/>
                </a:tc>
                <a:tc>
                  <a:txBody>
                    <a:bodyPr/>
                    <a:lstStyle/>
                    <a:p>
                      <a:pPr algn="ctr" fontAlgn="b"/>
                      <a:r>
                        <a:rPr lang="en-US" sz="1500" b="0" i="0" u="none" strike="noStrike" dirty="0">
                          <a:solidFill>
                            <a:srgbClr val="000000"/>
                          </a:solidFill>
                          <a:effectLst/>
                          <a:latin typeface="+mj-lt"/>
                        </a:rPr>
                        <a:t>Nigeria</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3"/>
                  </a:ext>
                </a:extLst>
              </a:tr>
              <a:tr h="256759">
                <a:tc>
                  <a:txBody>
                    <a:bodyPr/>
                    <a:lstStyle/>
                    <a:p>
                      <a:pPr algn="ctr" fontAlgn="b"/>
                      <a:r>
                        <a:rPr lang="ru-RU" sz="1500" u="none" strike="noStrike">
                          <a:effectLst/>
                        </a:rPr>
                        <a:t>5</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u="none" strike="noStrike" dirty="0">
                          <a:effectLst/>
                        </a:rPr>
                        <a:t>Armenia</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29</a:t>
                      </a:r>
                    </a:p>
                  </a:txBody>
                  <a:tcPr marL="9525" marR="9525" marT="9525" marB="0" anchor="b"/>
                </a:tc>
                <a:tc>
                  <a:txBody>
                    <a:bodyPr/>
                    <a:lstStyle/>
                    <a:p>
                      <a:pPr algn="ctr" fontAlgn="b"/>
                      <a:r>
                        <a:rPr lang="en-US" sz="1500" b="0" i="0" u="none" strike="noStrike" dirty="0">
                          <a:solidFill>
                            <a:srgbClr val="000000"/>
                          </a:solidFill>
                          <a:effectLst/>
                          <a:latin typeface="+mj-lt"/>
                        </a:rPr>
                        <a:t>Netherlands</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4"/>
                  </a:ext>
                </a:extLst>
              </a:tr>
              <a:tr h="256759">
                <a:tc>
                  <a:txBody>
                    <a:bodyPr/>
                    <a:lstStyle/>
                    <a:p>
                      <a:pPr algn="ctr" fontAlgn="b"/>
                      <a:r>
                        <a:rPr lang="ru-RU" sz="1500" u="none" strike="noStrike">
                          <a:effectLst/>
                        </a:rPr>
                        <a:t>6</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Bangladesh</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a:ln>
                            <a:noFill/>
                          </a:ln>
                          <a:solidFill>
                            <a:srgbClr val="000000"/>
                          </a:solidFill>
                          <a:effectLst/>
                          <a:uFillTx/>
                          <a:latin typeface="+mj-lt"/>
                          <a:ea typeface="+mj-ea"/>
                          <a:cs typeface="+mj-cs"/>
                          <a:sym typeface="Helvetica Light"/>
                        </a:rPr>
                        <a:t>30</a:t>
                      </a:r>
                    </a:p>
                  </a:txBody>
                  <a:tcPr marL="9525" marR="9525" marT="9525" marB="0" anchor="b"/>
                </a:tc>
                <a:tc>
                  <a:txBody>
                    <a:bodyPr/>
                    <a:lstStyle/>
                    <a:p>
                      <a:pPr algn="ctr" fontAlgn="b"/>
                      <a:r>
                        <a:rPr lang="en-US" sz="1500" b="0" i="0" u="none" strike="noStrike" dirty="0">
                          <a:solidFill>
                            <a:srgbClr val="000000"/>
                          </a:solidFill>
                          <a:effectLst/>
                          <a:latin typeface="+mj-lt"/>
                        </a:rPr>
                        <a:t>Pakistan</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5"/>
                  </a:ext>
                </a:extLst>
              </a:tr>
              <a:tr h="256759">
                <a:tc>
                  <a:txBody>
                    <a:bodyPr/>
                    <a:lstStyle/>
                    <a:p>
                      <a:pPr algn="ctr" fontAlgn="b"/>
                      <a:r>
                        <a:rPr lang="ru-RU" sz="1500" u="none" strike="noStrike">
                          <a:effectLst/>
                        </a:rPr>
                        <a:t>7</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u="none" strike="noStrike" dirty="0">
                          <a:effectLst/>
                        </a:rPr>
                        <a:t>Belarus</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a:ln>
                            <a:noFill/>
                          </a:ln>
                          <a:solidFill>
                            <a:srgbClr val="000000"/>
                          </a:solidFill>
                          <a:effectLst/>
                          <a:uFillTx/>
                          <a:latin typeface="+mj-lt"/>
                          <a:ea typeface="+mj-ea"/>
                          <a:cs typeface="+mj-cs"/>
                          <a:sym typeface="Helvetica Light"/>
                        </a:rPr>
                        <a:t>31</a:t>
                      </a:r>
                    </a:p>
                  </a:txBody>
                  <a:tcPr marL="9525" marR="9525" marT="9525" marB="0" anchor="b"/>
                </a:tc>
                <a:tc>
                  <a:txBody>
                    <a:bodyPr/>
                    <a:lstStyle/>
                    <a:p>
                      <a:pPr algn="ctr" fontAlgn="b"/>
                      <a:r>
                        <a:rPr lang="en-US" sz="1500" b="0" i="0" u="none" strike="noStrike" dirty="0">
                          <a:solidFill>
                            <a:srgbClr val="000000"/>
                          </a:solidFill>
                          <a:effectLst/>
                          <a:latin typeface="+mj-lt"/>
                        </a:rPr>
                        <a:t>Peru</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6"/>
                  </a:ext>
                </a:extLst>
              </a:tr>
              <a:tr h="256759">
                <a:tc>
                  <a:txBody>
                    <a:bodyPr/>
                    <a:lstStyle/>
                    <a:p>
                      <a:pPr algn="ctr" fontAlgn="b"/>
                      <a:r>
                        <a:rPr lang="ru-RU" sz="1500" u="none" strike="noStrike">
                          <a:effectLst/>
                        </a:rPr>
                        <a:t>8</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Belgium</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a:ln>
                            <a:noFill/>
                          </a:ln>
                          <a:solidFill>
                            <a:srgbClr val="000000"/>
                          </a:solidFill>
                          <a:effectLst/>
                          <a:uFillTx/>
                          <a:latin typeface="+mj-lt"/>
                          <a:ea typeface="+mj-ea"/>
                          <a:cs typeface="+mj-cs"/>
                          <a:sym typeface="Helvetica Light"/>
                        </a:rPr>
                        <a:t>32</a:t>
                      </a:r>
                    </a:p>
                  </a:txBody>
                  <a:tcPr marL="9525" marR="9525" marT="9525" marB="0" anchor="b"/>
                </a:tc>
                <a:tc>
                  <a:txBody>
                    <a:bodyPr/>
                    <a:lstStyle/>
                    <a:p>
                      <a:pPr algn="ctr" fontAlgn="b"/>
                      <a:r>
                        <a:rPr lang="en-US" sz="1500" b="0" i="0" u="none" strike="noStrike" dirty="0">
                          <a:solidFill>
                            <a:srgbClr val="000000"/>
                          </a:solidFill>
                          <a:effectLst/>
                          <a:latin typeface="+mj-lt"/>
                        </a:rPr>
                        <a:t>Poland</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7"/>
                  </a:ext>
                </a:extLst>
              </a:tr>
              <a:tr h="256759">
                <a:tc>
                  <a:txBody>
                    <a:bodyPr/>
                    <a:lstStyle/>
                    <a:p>
                      <a:pPr algn="ctr" fontAlgn="b"/>
                      <a:r>
                        <a:rPr lang="ru-RU" sz="1500" u="none" strike="noStrike">
                          <a:effectLst/>
                        </a:rPr>
                        <a:t>9</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u="none" strike="noStrike" dirty="0">
                          <a:effectLst/>
                        </a:rPr>
                        <a:t>Brazil</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a:ln>
                            <a:noFill/>
                          </a:ln>
                          <a:solidFill>
                            <a:srgbClr val="000000"/>
                          </a:solidFill>
                          <a:effectLst/>
                          <a:uFillTx/>
                          <a:latin typeface="+mj-lt"/>
                          <a:ea typeface="+mj-ea"/>
                          <a:cs typeface="+mj-cs"/>
                          <a:sym typeface="Helvetica Light"/>
                        </a:rPr>
                        <a:t>33</a:t>
                      </a:r>
                    </a:p>
                  </a:txBody>
                  <a:tcPr marL="9525" marR="9525" marT="9525" marB="0" anchor="b"/>
                </a:tc>
                <a:tc>
                  <a:txBody>
                    <a:bodyPr/>
                    <a:lstStyle/>
                    <a:p>
                      <a:pPr algn="ctr" fontAlgn="b"/>
                      <a:r>
                        <a:rPr lang="en-US" sz="1500" b="0" i="0" u="none" strike="noStrike" dirty="0">
                          <a:solidFill>
                            <a:srgbClr val="000000"/>
                          </a:solidFill>
                          <a:effectLst/>
                          <a:latin typeface="+mj-lt"/>
                        </a:rPr>
                        <a:t>Portugal</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8"/>
                  </a:ext>
                </a:extLst>
              </a:tr>
              <a:tr h="256759">
                <a:tc>
                  <a:txBody>
                    <a:bodyPr/>
                    <a:lstStyle/>
                    <a:p>
                      <a:pPr algn="ctr" fontAlgn="b"/>
                      <a:r>
                        <a:rPr lang="ru-RU" sz="1500" u="none" strike="noStrike">
                          <a:effectLst/>
                        </a:rPr>
                        <a:t>10</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u="none" strike="noStrike" dirty="0">
                          <a:effectLst/>
                        </a:rPr>
                        <a:t>Great</a:t>
                      </a:r>
                      <a:r>
                        <a:rPr lang="en-US" sz="1500" u="none" strike="noStrike" baseline="0" dirty="0">
                          <a:effectLst/>
                        </a:rPr>
                        <a:t> Britain</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a:ln>
                            <a:noFill/>
                          </a:ln>
                          <a:solidFill>
                            <a:srgbClr val="000000"/>
                          </a:solidFill>
                          <a:effectLst/>
                          <a:uFillTx/>
                          <a:latin typeface="+mj-lt"/>
                          <a:ea typeface="+mj-ea"/>
                          <a:cs typeface="+mj-cs"/>
                          <a:sym typeface="Helvetica Light"/>
                        </a:rPr>
                        <a:t>34</a:t>
                      </a:r>
                    </a:p>
                  </a:txBody>
                  <a:tcPr marL="9525" marR="9525" marT="9525" marB="0" anchor="b"/>
                </a:tc>
                <a:tc>
                  <a:txBody>
                    <a:bodyPr/>
                    <a:lstStyle/>
                    <a:p>
                      <a:pPr algn="ctr" fontAlgn="b"/>
                      <a:r>
                        <a:rPr lang="en-US" sz="1500" b="1" i="0" u="sng" strike="noStrike" dirty="0">
                          <a:solidFill>
                            <a:schemeClr val="tx1"/>
                          </a:solidFill>
                          <a:effectLst/>
                          <a:latin typeface="+mj-lt"/>
                        </a:rPr>
                        <a:t>Russia</a:t>
                      </a:r>
                      <a:endParaRPr lang="ru-RU" sz="1500" b="1" i="0" u="sng" strike="noStrike" dirty="0">
                        <a:solidFill>
                          <a:schemeClr val="tx1"/>
                        </a:solidFill>
                        <a:effectLst/>
                        <a:latin typeface="Arial"/>
                      </a:endParaRPr>
                    </a:p>
                  </a:txBody>
                  <a:tcPr marL="9525" marR="9525" marT="9525" marB="0" anchor="b"/>
                </a:tc>
                <a:extLst>
                  <a:ext uri="{0D108BD9-81ED-4DB2-BD59-A6C34878D82A}">
                    <a16:rowId xmlns:a16="http://schemas.microsoft.com/office/drawing/2014/main" val="10009"/>
                  </a:ext>
                </a:extLst>
              </a:tr>
              <a:tr h="256759">
                <a:tc>
                  <a:txBody>
                    <a:bodyPr/>
                    <a:lstStyle/>
                    <a:p>
                      <a:pPr algn="ctr" fontAlgn="b"/>
                      <a:r>
                        <a:rPr lang="ru-RU" sz="1500" u="none" strike="noStrike">
                          <a:effectLst/>
                        </a:rPr>
                        <a:t>11</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Ghana</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a:ln>
                            <a:noFill/>
                          </a:ln>
                          <a:solidFill>
                            <a:srgbClr val="000000"/>
                          </a:solidFill>
                          <a:effectLst/>
                          <a:uFillTx/>
                          <a:latin typeface="+mj-lt"/>
                          <a:ea typeface="+mj-ea"/>
                          <a:cs typeface="+mj-cs"/>
                          <a:sym typeface="Helvetica Light"/>
                        </a:rPr>
                        <a:t>35</a:t>
                      </a:r>
                    </a:p>
                  </a:txBody>
                  <a:tcPr marL="9525" marR="9525" marT="9525" marB="0" anchor="b"/>
                </a:tc>
                <a:tc>
                  <a:txBody>
                    <a:bodyPr/>
                    <a:lstStyle/>
                    <a:p>
                      <a:pPr algn="ctr" fontAlgn="b"/>
                      <a:r>
                        <a:rPr lang="en-US" sz="1500" b="0" i="0" u="none" strike="noStrike" dirty="0">
                          <a:solidFill>
                            <a:srgbClr val="000000"/>
                          </a:solidFill>
                          <a:effectLst/>
                          <a:latin typeface="+mj-lt"/>
                        </a:rPr>
                        <a:t>Romania</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0"/>
                  </a:ext>
                </a:extLst>
              </a:tr>
              <a:tr h="503248">
                <a:tc>
                  <a:txBody>
                    <a:bodyPr/>
                    <a:lstStyle/>
                    <a:p>
                      <a:pPr algn="ctr" fontAlgn="b"/>
                      <a:r>
                        <a:rPr lang="ru-RU" sz="1500" u="none" strike="noStrike" dirty="0">
                          <a:effectLst/>
                        </a:rPr>
                        <a:t>12</a:t>
                      </a:r>
                      <a:endParaRPr lang="ru-RU" sz="1500" b="0" i="0" u="none" strike="noStrike" dirty="0">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Germany</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a:ln>
                            <a:noFill/>
                          </a:ln>
                          <a:solidFill>
                            <a:srgbClr val="000000"/>
                          </a:solidFill>
                          <a:effectLst/>
                          <a:uFillTx/>
                          <a:latin typeface="+mj-lt"/>
                          <a:ea typeface="+mj-ea"/>
                          <a:cs typeface="+mj-cs"/>
                          <a:sym typeface="Helvetica Light"/>
                        </a:rPr>
                        <a:t>36</a:t>
                      </a:r>
                    </a:p>
                  </a:txBody>
                  <a:tcPr marL="9525" marR="9525" marT="9525" marB="0" anchor="b"/>
                </a:tc>
                <a:tc>
                  <a:txBody>
                    <a:bodyPr/>
                    <a:lstStyle/>
                    <a:p>
                      <a:pPr algn="ctr" fontAlgn="b"/>
                      <a:r>
                        <a:rPr lang="en-US" sz="1500" b="0" i="0" u="none" strike="noStrike" dirty="0">
                          <a:solidFill>
                            <a:srgbClr val="000000"/>
                          </a:solidFill>
                          <a:effectLst/>
                          <a:latin typeface="+mj-lt"/>
                        </a:rPr>
                        <a:t>Saudi</a:t>
                      </a:r>
                      <a:r>
                        <a:rPr lang="en-US" sz="1500" b="0" i="0" u="none" strike="noStrike" baseline="0" dirty="0">
                          <a:solidFill>
                            <a:srgbClr val="000000"/>
                          </a:solidFill>
                          <a:effectLst/>
                          <a:latin typeface="+mj-lt"/>
                        </a:rPr>
                        <a:t> Arabia</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1"/>
                  </a:ext>
                </a:extLst>
              </a:tr>
              <a:tr h="256759">
                <a:tc>
                  <a:txBody>
                    <a:bodyPr/>
                    <a:lstStyle/>
                    <a:p>
                      <a:pPr algn="ctr" fontAlgn="b"/>
                      <a:r>
                        <a:rPr lang="ru-RU" sz="1500" u="none" strike="noStrike">
                          <a:effectLst/>
                        </a:rPr>
                        <a:t>13</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Egypt</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a:ln>
                            <a:noFill/>
                          </a:ln>
                          <a:solidFill>
                            <a:srgbClr val="000000"/>
                          </a:solidFill>
                          <a:effectLst/>
                          <a:uFillTx/>
                          <a:latin typeface="+mj-lt"/>
                          <a:ea typeface="+mj-ea"/>
                          <a:cs typeface="+mj-cs"/>
                          <a:sym typeface="Helvetica Light"/>
                        </a:rPr>
                        <a:t>37</a:t>
                      </a:r>
                    </a:p>
                  </a:txBody>
                  <a:tcPr marL="9525" marR="9525" marT="9525" marB="0" anchor="b"/>
                </a:tc>
                <a:tc>
                  <a:txBody>
                    <a:bodyPr/>
                    <a:lstStyle/>
                    <a:p>
                      <a:pPr algn="ctr" fontAlgn="b"/>
                      <a:r>
                        <a:rPr lang="en-US" sz="1500" b="0" i="0" u="none" strike="noStrike" dirty="0">
                          <a:solidFill>
                            <a:srgbClr val="000000"/>
                          </a:solidFill>
                          <a:effectLst/>
                          <a:latin typeface="+mj-lt"/>
                        </a:rPr>
                        <a:t>USA</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2"/>
                  </a:ext>
                </a:extLst>
              </a:tr>
              <a:tr h="256759">
                <a:tc>
                  <a:txBody>
                    <a:bodyPr/>
                    <a:lstStyle/>
                    <a:p>
                      <a:pPr algn="ctr" fontAlgn="b"/>
                      <a:r>
                        <a:rPr lang="ru-RU" sz="1500" u="none" strike="noStrike">
                          <a:effectLst/>
                        </a:rPr>
                        <a:t>14</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Israel</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a:ln>
                            <a:noFill/>
                          </a:ln>
                          <a:solidFill>
                            <a:srgbClr val="000000"/>
                          </a:solidFill>
                          <a:effectLst/>
                          <a:uFillTx/>
                          <a:latin typeface="+mj-lt"/>
                          <a:ea typeface="+mj-ea"/>
                          <a:cs typeface="+mj-cs"/>
                          <a:sym typeface="Helvetica Light"/>
                        </a:rPr>
                        <a:t>38</a:t>
                      </a:r>
                    </a:p>
                  </a:txBody>
                  <a:tcPr marL="9525" marR="9525" marT="9525" marB="0" anchor="b"/>
                </a:tc>
                <a:tc>
                  <a:txBody>
                    <a:bodyPr/>
                    <a:lstStyle/>
                    <a:p>
                      <a:pPr algn="ctr" fontAlgn="b"/>
                      <a:r>
                        <a:rPr lang="en-US" sz="1500" b="0" i="0" u="none" strike="noStrike" dirty="0">
                          <a:solidFill>
                            <a:srgbClr val="000000"/>
                          </a:solidFill>
                          <a:effectLst/>
                          <a:latin typeface="+mj-lt"/>
                        </a:rPr>
                        <a:t>Turkey</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3"/>
                  </a:ext>
                </a:extLst>
              </a:tr>
              <a:tr h="256759">
                <a:tc>
                  <a:txBody>
                    <a:bodyPr/>
                    <a:lstStyle/>
                    <a:p>
                      <a:pPr algn="ctr" fontAlgn="b"/>
                      <a:r>
                        <a:rPr lang="ru-RU" sz="1500" u="none" strike="noStrike">
                          <a:effectLst/>
                        </a:rPr>
                        <a:t>15</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India</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39</a:t>
                      </a:r>
                    </a:p>
                  </a:txBody>
                  <a:tcPr marL="9525" marR="9525" marT="9525" marB="0" anchor="b"/>
                </a:tc>
                <a:tc>
                  <a:txBody>
                    <a:bodyPr/>
                    <a:lstStyle/>
                    <a:p>
                      <a:pPr algn="ctr" fontAlgn="b"/>
                      <a:r>
                        <a:rPr lang="en-US" sz="1500" b="0" i="0" u="none" strike="noStrike" dirty="0">
                          <a:solidFill>
                            <a:srgbClr val="000000"/>
                          </a:solidFill>
                          <a:effectLst/>
                          <a:latin typeface="+mj-lt"/>
                        </a:rPr>
                        <a:t>Ukraine</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4"/>
                  </a:ext>
                </a:extLst>
              </a:tr>
              <a:tr h="256759">
                <a:tc>
                  <a:txBody>
                    <a:bodyPr/>
                    <a:lstStyle/>
                    <a:p>
                      <a:pPr algn="ctr" fontAlgn="b"/>
                      <a:r>
                        <a:rPr lang="ru-RU" sz="1500" u="none" strike="noStrike">
                          <a:effectLst/>
                        </a:rPr>
                        <a:t>16</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Indonesia</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40</a:t>
                      </a:r>
                    </a:p>
                  </a:txBody>
                  <a:tcPr marL="9525" marR="9525" marT="9525" marB="0" anchor="b"/>
                </a:tc>
                <a:tc>
                  <a:txBody>
                    <a:bodyPr/>
                    <a:lstStyle/>
                    <a:p>
                      <a:pPr algn="ctr" fontAlgn="b"/>
                      <a:r>
                        <a:rPr lang="en-US" sz="1500" u="none" strike="noStrike" dirty="0">
                          <a:effectLst/>
                        </a:rPr>
                        <a:t>Philippines</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5"/>
                  </a:ext>
                </a:extLst>
              </a:tr>
              <a:tr h="256759">
                <a:tc>
                  <a:txBody>
                    <a:bodyPr/>
                    <a:lstStyle/>
                    <a:p>
                      <a:pPr algn="ctr" fontAlgn="b"/>
                      <a:r>
                        <a:rPr lang="ru-RU" sz="1500" u="none" strike="noStrike">
                          <a:effectLst/>
                        </a:rPr>
                        <a:t>17</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Iraq</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41</a:t>
                      </a:r>
                    </a:p>
                  </a:txBody>
                  <a:tcPr marL="9525" marR="9525" marT="9525" marB="0" anchor="b"/>
                </a:tc>
                <a:tc>
                  <a:txBody>
                    <a:bodyPr/>
                    <a:lstStyle/>
                    <a:p>
                      <a:pPr algn="ctr" fontAlgn="b"/>
                      <a:r>
                        <a:rPr lang="en-US" sz="1500" b="0" i="0" u="none" strike="noStrike" dirty="0">
                          <a:solidFill>
                            <a:srgbClr val="000000"/>
                          </a:solidFill>
                          <a:effectLst/>
                          <a:latin typeface="+mj-lt"/>
                        </a:rPr>
                        <a:t>France</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6"/>
                  </a:ext>
                </a:extLst>
              </a:tr>
              <a:tr h="256759">
                <a:tc>
                  <a:txBody>
                    <a:bodyPr/>
                    <a:lstStyle/>
                    <a:p>
                      <a:pPr algn="ctr" fontAlgn="b"/>
                      <a:r>
                        <a:rPr lang="ru-RU" sz="1500" u="none" strike="noStrike">
                          <a:effectLst/>
                        </a:rPr>
                        <a:t>18</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Iran</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42</a:t>
                      </a:r>
                    </a:p>
                  </a:txBody>
                  <a:tcPr marL="9525" marR="9525" marT="9525" marB="0" anchor="b"/>
                </a:tc>
                <a:tc>
                  <a:txBody>
                    <a:bodyPr/>
                    <a:lstStyle/>
                    <a:p>
                      <a:pPr algn="ctr" fontAlgn="b"/>
                      <a:r>
                        <a:rPr lang="en-US" sz="1500" b="0" i="0" u="none" strike="noStrike" dirty="0">
                          <a:solidFill>
                            <a:srgbClr val="000000"/>
                          </a:solidFill>
                          <a:effectLst/>
                          <a:latin typeface="+mj-lt"/>
                        </a:rPr>
                        <a:t>Czech</a:t>
                      </a:r>
                      <a:r>
                        <a:rPr lang="en-US" sz="1500" b="0" i="0" u="none" strike="noStrike" baseline="0" dirty="0">
                          <a:solidFill>
                            <a:srgbClr val="000000"/>
                          </a:solidFill>
                          <a:effectLst/>
                          <a:latin typeface="+mj-lt"/>
                        </a:rPr>
                        <a:t> Republic</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7"/>
                  </a:ext>
                </a:extLst>
              </a:tr>
              <a:tr h="256759">
                <a:tc>
                  <a:txBody>
                    <a:bodyPr/>
                    <a:lstStyle/>
                    <a:p>
                      <a:pPr algn="ctr" fontAlgn="b"/>
                      <a:r>
                        <a:rPr lang="ru-RU" sz="1500" u="none" strike="noStrike">
                          <a:effectLst/>
                        </a:rPr>
                        <a:t>19</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u="none" strike="noStrike" dirty="0">
                          <a:effectLst/>
                        </a:rPr>
                        <a:t>Spain</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43</a:t>
                      </a:r>
                    </a:p>
                  </a:txBody>
                  <a:tcPr marL="9525" marR="9525" marT="9525" marB="0" anchor="b"/>
                </a:tc>
                <a:tc>
                  <a:txBody>
                    <a:bodyPr/>
                    <a:lstStyle/>
                    <a:p>
                      <a:pPr algn="ctr" fontAlgn="b"/>
                      <a:r>
                        <a:rPr lang="en-US" sz="1500" b="0" i="0" u="none" strike="noStrike" dirty="0">
                          <a:solidFill>
                            <a:srgbClr val="000000"/>
                          </a:solidFill>
                          <a:effectLst/>
                          <a:latin typeface="+mj-lt"/>
                        </a:rPr>
                        <a:t>Chile</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8"/>
                  </a:ext>
                </a:extLst>
              </a:tr>
              <a:tr h="256759">
                <a:tc>
                  <a:txBody>
                    <a:bodyPr/>
                    <a:lstStyle/>
                    <a:p>
                      <a:pPr algn="ctr" fontAlgn="b"/>
                      <a:r>
                        <a:rPr lang="ru-RU" sz="1500" u="none" strike="noStrike">
                          <a:effectLst/>
                        </a:rPr>
                        <a:t>20</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Italy</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44</a:t>
                      </a:r>
                    </a:p>
                  </a:txBody>
                  <a:tcPr marL="9525" marR="9525" marT="9525" marB="0" anchor="b"/>
                </a:tc>
                <a:tc>
                  <a:txBody>
                    <a:bodyPr/>
                    <a:lstStyle/>
                    <a:p>
                      <a:pPr algn="ctr" fontAlgn="b"/>
                      <a:r>
                        <a:rPr lang="en-US" sz="1500" b="0" i="0" u="none" strike="noStrike" dirty="0">
                          <a:solidFill>
                            <a:srgbClr val="000000"/>
                          </a:solidFill>
                          <a:effectLst/>
                          <a:latin typeface="+mj-lt"/>
                        </a:rPr>
                        <a:t>Sweden</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9"/>
                  </a:ext>
                </a:extLst>
              </a:tr>
              <a:tr h="256759">
                <a:tc>
                  <a:txBody>
                    <a:bodyPr/>
                    <a:lstStyle/>
                    <a:p>
                      <a:pPr algn="ctr" fontAlgn="b"/>
                      <a:r>
                        <a:rPr lang="ru-RU" sz="1500" u="none" strike="noStrike">
                          <a:effectLst/>
                        </a:rPr>
                        <a:t>21</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Kazakhstan</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45</a:t>
                      </a:r>
                    </a:p>
                  </a:txBody>
                  <a:tcPr marL="9525" marR="9525" marT="9525" marB="0" anchor="b"/>
                </a:tc>
                <a:tc>
                  <a:txBody>
                    <a:bodyPr/>
                    <a:lstStyle/>
                    <a:p>
                      <a:pPr algn="ctr" fontAlgn="b"/>
                      <a:r>
                        <a:rPr lang="en-US" sz="1500" b="0" i="0" u="none" strike="noStrike" dirty="0">
                          <a:solidFill>
                            <a:srgbClr val="000000"/>
                          </a:solidFill>
                          <a:effectLst/>
                          <a:latin typeface="+mj-lt"/>
                        </a:rPr>
                        <a:t>Ecuador</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20"/>
                  </a:ext>
                </a:extLst>
              </a:tr>
              <a:tr h="256759">
                <a:tc>
                  <a:txBody>
                    <a:bodyPr/>
                    <a:lstStyle/>
                    <a:p>
                      <a:pPr algn="ctr" fontAlgn="b"/>
                      <a:r>
                        <a:rPr lang="ru-RU" sz="1500" u="none" strike="noStrike">
                          <a:effectLst/>
                        </a:rPr>
                        <a:t>22</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Canada</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46</a:t>
                      </a:r>
                    </a:p>
                  </a:txBody>
                  <a:tcPr marL="9525" marR="9525" marT="9525" marB="0" anchor="b"/>
                </a:tc>
                <a:tc>
                  <a:txBody>
                    <a:bodyPr/>
                    <a:lstStyle/>
                    <a:p>
                      <a:pPr algn="ctr" fontAlgn="b"/>
                      <a:r>
                        <a:rPr lang="ru-RU" sz="1500" u="none" strike="noStrike">
                          <a:effectLst/>
                        </a:rPr>
                        <a:t>ЮАР</a:t>
                      </a:r>
                      <a:endParaRPr lang="ru-RU" sz="15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21"/>
                  </a:ext>
                </a:extLst>
              </a:tr>
              <a:tr h="256759">
                <a:tc>
                  <a:txBody>
                    <a:bodyPr/>
                    <a:lstStyle/>
                    <a:p>
                      <a:pPr algn="ctr" fontAlgn="b"/>
                      <a:r>
                        <a:rPr lang="ru-RU" sz="1500" u="none" strike="noStrike">
                          <a:effectLst/>
                        </a:rPr>
                        <a:t>23</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China</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47</a:t>
                      </a:r>
                    </a:p>
                  </a:txBody>
                  <a:tcPr marL="9525" marR="9525" marT="9525" marB="0" anchor="b"/>
                </a:tc>
                <a:tc>
                  <a:txBody>
                    <a:bodyPr/>
                    <a:lstStyle/>
                    <a:p>
                      <a:pPr algn="ctr" fontAlgn="b"/>
                      <a:r>
                        <a:rPr lang="en-US" sz="1500" b="0" i="0" u="none" strike="noStrike" dirty="0">
                          <a:solidFill>
                            <a:srgbClr val="000000"/>
                          </a:solidFill>
                          <a:effectLst/>
                          <a:latin typeface="+mj-lt"/>
                        </a:rPr>
                        <a:t>South</a:t>
                      </a:r>
                      <a:r>
                        <a:rPr lang="en-US" sz="1500" b="0" i="0" u="none" strike="noStrike" baseline="0" dirty="0">
                          <a:solidFill>
                            <a:srgbClr val="000000"/>
                          </a:solidFill>
                          <a:effectLst/>
                          <a:latin typeface="+mj-lt"/>
                        </a:rPr>
                        <a:t> Korea</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22"/>
                  </a:ext>
                </a:extLst>
              </a:tr>
              <a:tr h="256759">
                <a:tc>
                  <a:txBody>
                    <a:bodyPr/>
                    <a:lstStyle/>
                    <a:p>
                      <a:pPr algn="ctr" fontAlgn="b"/>
                      <a:r>
                        <a:rPr lang="ru-RU" sz="1500" u="none" strike="noStrike">
                          <a:effectLst/>
                        </a:rPr>
                        <a:t>24</a:t>
                      </a:r>
                      <a:endParaRPr lang="ru-RU" sz="1500" b="0" i="0" u="none" strike="noStrike">
                        <a:solidFill>
                          <a:srgbClr val="000000"/>
                        </a:solidFill>
                        <a:effectLst/>
                        <a:latin typeface="Arial"/>
                      </a:endParaRPr>
                    </a:p>
                  </a:txBody>
                  <a:tcPr marL="9525" marR="9525" marT="9525" marB="0" anchor="b"/>
                </a:tc>
                <a:tc>
                  <a:txBody>
                    <a:bodyPr/>
                    <a:lstStyle/>
                    <a:p>
                      <a:pPr algn="ctr" fontAlgn="b"/>
                      <a:r>
                        <a:rPr lang="en-US" sz="1500" b="0" i="0" u="none" strike="noStrike" dirty="0">
                          <a:solidFill>
                            <a:srgbClr val="000000"/>
                          </a:solidFill>
                          <a:effectLst/>
                          <a:latin typeface="+mj-lt"/>
                        </a:rPr>
                        <a:t>Colombia</a:t>
                      </a:r>
                      <a:endParaRPr lang="ru-RU" sz="1500" b="0" i="0" u="none" strike="noStrike" dirty="0">
                        <a:solidFill>
                          <a:srgbClr val="000000"/>
                        </a:solidFill>
                        <a:effectLst/>
                        <a:latin typeface="Arial"/>
                      </a:endParaRPr>
                    </a:p>
                  </a:txBody>
                  <a:tcPr marL="9525" marR="9525" marT="9525" marB="0" anchor="b"/>
                </a:tc>
                <a:tc>
                  <a:txBody>
                    <a:bodyPr/>
                    <a:lstStyle/>
                    <a:p>
                      <a:pPr marL="0" marR="0" indent="0" algn="ctr" defTabSz="821531" rtl="0" fontAlgn="b" latinLnBrk="0">
                        <a:lnSpc>
                          <a:spcPct val="100000"/>
                        </a:lnSpc>
                        <a:spcBef>
                          <a:spcPts val="0"/>
                        </a:spcBef>
                        <a:spcAft>
                          <a:spcPts val="0"/>
                        </a:spcAft>
                        <a:buClrTx/>
                        <a:buSzTx/>
                        <a:buFontTx/>
                        <a:buNone/>
                        <a:tabLst/>
                      </a:pPr>
                      <a:r>
                        <a:rPr lang="ru-RU" sz="1500" b="0" i="0" u="none" strike="noStrike" cap="none" spc="0" baseline="0" dirty="0">
                          <a:ln>
                            <a:noFill/>
                          </a:ln>
                          <a:solidFill>
                            <a:srgbClr val="000000"/>
                          </a:solidFill>
                          <a:effectLst/>
                          <a:uFillTx/>
                          <a:latin typeface="+mj-lt"/>
                          <a:ea typeface="+mj-ea"/>
                          <a:cs typeface="+mj-cs"/>
                          <a:sym typeface="Helvetica Light"/>
                        </a:rPr>
                        <a:t>48</a:t>
                      </a:r>
                    </a:p>
                  </a:txBody>
                  <a:tcPr marL="9525" marR="9525" marT="9525" marB="0" anchor="b"/>
                </a:tc>
                <a:tc>
                  <a:txBody>
                    <a:bodyPr/>
                    <a:lstStyle/>
                    <a:p>
                      <a:pPr algn="ctr" fontAlgn="b"/>
                      <a:r>
                        <a:rPr lang="en-US" sz="1500" b="0" i="0" u="none" strike="noStrike" dirty="0">
                          <a:solidFill>
                            <a:srgbClr val="000000"/>
                          </a:solidFill>
                          <a:effectLst/>
                          <a:latin typeface="+mj-lt"/>
                        </a:rPr>
                        <a:t>Japan</a:t>
                      </a:r>
                      <a:endParaRPr lang="ru-RU" sz="15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23"/>
                  </a:ext>
                </a:extLst>
              </a:tr>
            </a:tbl>
          </a:graphicData>
        </a:graphic>
      </p:graphicFrame>
      <p:sp>
        <p:nvSpPr>
          <p:cNvPr id="12" name="TextBox 11">
            <a:extLst>
              <a:ext uri="{FF2B5EF4-FFF2-40B4-BE49-F238E27FC236}">
                <a16:creationId xmlns:a16="http://schemas.microsoft.com/office/drawing/2014/main" id="{14EE1B30-A763-4FA8-9F85-5C678BCEB0DD}"/>
              </a:ext>
            </a:extLst>
          </p:cNvPr>
          <p:cNvSpPr txBox="1"/>
          <p:nvPr/>
        </p:nvSpPr>
        <p:spPr>
          <a:xfrm>
            <a:off x="1201065" y="12893330"/>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kumimoji="0" lang="en-US" sz="1800" b="0" i="1" u="none" strike="noStrike" cap="none" spc="0" normalizeH="0" baseline="0" dirty="0">
                <a:ln>
                  <a:noFill/>
                </a:ln>
                <a:solidFill>
                  <a:srgbClr val="000000"/>
                </a:solidFill>
                <a:effectLst/>
                <a:uFillTx/>
                <a:latin typeface="+mn-lt"/>
                <a:ea typeface="+mj-ea"/>
                <a:cs typeface="+mj-cs"/>
                <a:sym typeface="Helvetica Light"/>
              </a:rPr>
              <a:t>Note</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kumimoji="0" lang="en-US" sz="1800" b="0" i="1" u="none" strike="noStrike" cap="none" spc="0" normalizeH="0" baseline="0" dirty="0">
                <a:ln>
                  <a:noFill/>
                </a:ln>
                <a:solidFill>
                  <a:srgbClr val="000000"/>
                </a:solidFill>
                <a:effectLst/>
                <a:uFillTx/>
                <a:latin typeface="+mn-lt"/>
                <a:ea typeface="+mj-ea"/>
                <a:cs typeface="+mj-cs"/>
                <a:sym typeface="Helvetica Light"/>
              </a:rPr>
              <a:t>countries</a:t>
            </a:r>
            <a:r>
              <a:rPr kumimoji="0" lang="en-US" sz="1800" b="0" i="1" u="none" strike="noStrike" cap="none" spc="0" normalizeH="0" dirty="0">
                <a:ln>
                  <a:noFill/>
                </a:ln>
                <a:solidFill>
                  <a:srgbClr val="000000"/>
                </a:solidFill>
                <a:effectLst/>
                <a:uFillTx/>
                <a:latin typeface="+mn-lt"/>
                <a:ea typeface="+mj-ea"/>
                <a:cs typeface="+mj-cs"/>
                <a:sym typeface="Helvetica Light"/>
              </a:rPr>
              <a:t> included in the ranking are highlighted in blue. </a:t>
            </a:r>
            <a:endParaRPr kumimoji="0" lang="ru-RU" sz="1800" b="0" i="1" u="none" strike="noStrike" cap="none" spc="0" normalizeH="0" baseline="0" dirty="0">
              <a:ln>
                <a:noFill/>
              </a:ln>
              <a:solidFill>
                <a:srgbClr val="000000"/>
              </a:solidFill>
              <a:effectLst/>
              <a:uFillTx/>
              <a:latin typeface="+mn-lt"/>
              <a:ea typeface="+mj-ea"/>
              <a:cs typeface="+mj-cs"/>
              <a:sym typeface="Helvetica Light"/>
            </a:endParaRPr>
          </a:p>
        </p:txBody>
      </p:sp>
      <p:pic>
        <p:nvPicPr>
          <p:cNvPr id="10" name="Рисунок 9">
            <a:extLst>
              <a:ext uri="{FF2B5EF4-FFF2-40B4-BE49-F238E27FC236}">
                <a16:creationId xmlns:a16="http://schemas.microsoft.com/office/drawing/2014/main" id="{335BE183-8A25-4B92-93D0-E72FC0FEAE3A}"/>
              </a:ext>
            </a:extLst>
          </p:cNvPr>
          <p:cNvPicPr>
            <a:picLocks noChangeAspect="1"/>
          </p:cNvPicPr>
          <p:nvPr/>
        </p:nvPicPr>
        <p:blipFill>
          <a:blip r:embed="rId4"/>
          <a:stretch>
            <a:fillRect/>
          </a:stretch>
        </p:blipFill>
        <p:spPr>
          <a:xfrm>
            <a:off x="1089066" y="6086556"/>
            <a:ext cx="12039037" cy="6633019"/>
          </a:xfrm>
          <a:prstGeom prst="rect">
            <a:avLst/>
          </a:prstGeom>
        </p:spPr>
      </p:pic>
    </p:spTree>
    <p:extLst>
      <p:ext uri="{BB962C8B-B14F-4D97-AF65-F5344CB8AC3E}">
        <p14:creationId xmlns:p14="http://schemas.microsoft.com/office/powerpoint/2010/main" val="14897143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1201065" y="2760760"/>
            <a:ext cx="10672443" cy="8094524"/>
          </a:xfrm>
          <a:prstGeom prst="rect">
            <a:avLst/>
          </a:prstGeom>
        </p:spPr>
        <p:txBody>
          <a:bodyPr wrap="square">
            <a:spAutoFit/>
          </a:bodyPr>
          <a:lstStyle/>
          <a:p>
            <a:pPr marL="342900" indent="-342900" algn="just">
              <a:buFont typeface="Arial" panose="020B0604020202020204" pitchFamily="34" charset="0"/>
              <a:buChar char="•"/>
            </a:pPr>
            <a:r>
              <a:rPr lang="en-US" sz="2600" dirty="0">
                <a:latin typeface="+mn-lt"/>
                <a:ea typeface="Calibri" panose="020F0502020204030204" pitchFamily="34" charset="0"/>
                <a:cs typeface="Times New Roman" panose="02020603050405020304" pitchFamily="18" charset="0"/>
              </a:rPr>
              <a:t>The leaders of the Healthcare Rating are Australia (</a:t>
            </a:r>
            <a:r>
              <a:rPr lang="ru-RU" sz="2600" dirty="0">
                <a:latin typeface="+mn-lt"/>
                <a:ea typeface="Calibri" panose="020F0502020204030204" pitchFamily="34" charset="0"/>
                <a:cs typeface="Times New Roman" panose="02020603050405020304" pitchFamily="18" charset="0"/>
              </a:rPr>
              <a:t>86 </a:t>
            </a:r>
            <a:r>
              <a:rPr lang="en-US" sz="2600" dirty="0">
                <a:latin typeface="+mn-lt"/>
                <a:ea typeface="Calibri" panose="020F0502020204030204" pitchFamily="34" charset="0"/>
                <a:cs typeface="Times New Roman" panose="02020603050405020304" pitchFamily="18" charset="0"/>
              </a:rPr>
              <a:t>points</a:t>
            </a:r>
            <a:r>
              <a:rPr lang="ru-RU" sz="2600" dirty="0">
                <a:latin typeface="+mn-lt"/>
                <a:ea typeface="Calibri" panose="020F0502020204030204" pitchFamily="34" charset="0"/>
                <a:cs typeface="Times New Roman" panose="02020603050405020304" pitchFamily="18" charset="0"/>
              </a:rPr>
              <a:t>), </a:t>
            </a:r>
            <a:r>
              <a:rPr lang="en-US" sz="2600" dirty="0">
                <a:latin typeface="+mn-lt"/>
                <a:ea typeface="Calibri" panose="020F0502020204030204" pitchFamily="34" charset="0"/>
                <a:cs typeface="Times New Roman" panose="02020603050405020304" pitchFamily="18" charset="0"/>
              </a:rPr>
              <a:t>China</a:t>
            </a:r>
            <a:r>
              <a:rPr lang="ru-RU" sz="2600" dirty="0">
                <a:latin typeface="+mn-lt"/>
                <a:ea typeface="Calibri" panose="020F0502020204030204" pitchFamily="34" charset="0"/>
                <a:cs typeface="Times New Roman" panose="02020603050405020304" pitchFamily="18" charset="0"/>
              </a:rPr>
              <a:t> (78), </a:t>
            </a:r>
            <a:r>
              <a:rPr lang="en-US" sz="2600" dirty="0">
                <a:latin typeface="+mn-lt"/>
                <a:ea typeface="Calibri" panose="020F0502020204030204" pitchFamily="34" charset="0"/>
                <a:cs typeface="Times New Roman" panose="02020603050405020304" pitchFamily="18" charset="0"/>
              </a:rPr>
              <a:t>South Korea </a:t>
            </a:r>
            <a:r>
              <a:rPr lang="ru-RU" sz="2600" dirty="0">
                <a:latin typeface="+mn-lt"/>
                <a:ea typeface="Calibri" panose="020F0502020204030204" pitchFamily="34" charset="0"/>
                <a:cs typeface="Times New Roman" panose="02020603050405020304" pitchFamily="18" charset="0"/>
              </a:rPr>
              <a:t>(78), </a:t>
            </a:r>
            <a:r>
              <a:rPr lang="en-US" sz="2600" dirty="0">
                <a:latin typeface="+mn-lt"/>
                <a:ea typeface="Calibri" panose="020F0502020204030204" pitchFamily="34" charset="0"/>
                <a:cs typeface="Times New Roman" panose="02020603050405020304" pitchFamily="18" charset="0"/>
              </a:rPr>
              <a:t>Japan</a:t>
            </a:r>
            <a:r>
              <a:rPr lang="ru-RU" sz="2600" dirty="0">
                <a:latin typeface="+mn-lt"/>
                <a:ea typeface="Calibri" panose="020F0502020204030204" pitchFamily="34" charset="0"/>
                <a:cs typeface="Times New Roman" panose="02020603050405020304" pitchFamily="18" charset="0"/>
              </a:rPr>
              <a:t> (78) </a:t>
            </a:r>
            <a:r>
              <a:rPr lang="en-US" sz="2600" dirty="0">
                <a:latin typeface="+mn-lt"/>
                <a:ea typeface="Calibri" panose="020F0502020204030204" pitchFamily="34" charset="0"/>
                <a:cs typeface="Times New Roman" panose="02020603050405020304" pitchFamily="18" charset="0"/>
              </a:rPr>
              <a:t>and</a:t>
            </a:r>
            <a:r>
              <a:rPr lang="ru-RU" sz="2600" dirty="0">
                <a:latin typeface="+mn-lt"/>
                <a:ea typeface="Calibri" panose="020F0502020204030204" pitchFamily="34" charset="0"/>
                <a:cs typeface="Times New Roman" panose="02020603050405020304" pitchFamily="18" charset="0"/>
              </a:rPr>
              <a:t> </a:t>
            </a:r>
            <a:r>
              <a:rPr lang="en-US" sz="2600" dirty="0">
                <a:latin typeface="+mn-lt"/>
                <a:ea typeface="Calibri" panose="020F0502020204030204" pitchFamily="34" charset="0"/>
                <a:cs typeface="Times New Roman" panose="02020603050405020304" pitchFamily="18" charset="0"/>
              </a:rPr>
              <a:t>the Czech Republic</a:t>
            </a:r>
            <a:r>
              <a:rPr lang="ru-RU" sz="2600" dirty="0">
                <a:latin typeface="+mn-lt"/>
                <a:ea typeface="Calibri" panose="020F0502020204030204" pitchFamily="34" charset="0"/>
                <a:cs typeface="Times New Roman" panose="02020603050405020304" pitchFamily="18" charset="0"/>
              </a:rPr>
              <a:t> (78). </a:t>
            </a:r>
            <a:r>
              <a:rPr lang="en-US" sz="2600" dirty="0">
                <a:latin typeface="+mn-lt"/>
                <a:ea typeface="Calibri" panose="020F0502020204030204" pitchFamily="34" charset="0"/>
                <a:cs typeface="Times New Roman" panose="02020603050405020304" pitchFamily="18" charset="0"/>
              </a:rPr>
              <a:t>Chile</a:t>
            </a:r>
            <a:r>
              <a:rPr lang="ru-RU" sz="2600" dirty="0">
                <a:latin typeface="+mn-lt"/>
                <a:ea typeface="Calibri" panose="020F0502020204030204" pitchFamily="34" charset="0"/>
                <a:cs typeface="Times New Roman" panose="02020603050405020304" pitchFamily="18" charset="0"/>
              </a:rPr>
              <a:t> (21), </a:t>
            </a:r>
            <a:r>
              <a:rPr lang="en-US" sz="2600" dirty="0">
                <a:latin typeface="+mn-lt"/>
                <a:ea typeface="Calibri" panose="020F0502020204030204" pitchFamily="34" charset="0"/>
                <a:cs typeface="Times New Roman" panose="02020603050405020304" pitchFamily="18" charset="0"/>
              </a:rPr>
              <a:t>Brazil</a:t>
            </a:r>
            <a:r>
              <a:rPr lang="ru-RU" sz="2600" dirty="0">
                <a:latin typeface="+mn-lt"/>
                <a:ea typeface="Calibri" panose="020F0502020204030204" pitchFamily="34" charset="0"/>
                <a:cs typeface="Times New Roman" panose="02020603050405020304" pitchFamily="18" charset="0"/>
              </a:rPr>
              <a:t> (32), </a:t>
            </a:r>
            <a:r>
              <a:rPr lang="en-US" sz="2600" dirty="0">
                <a:latin typeface="+mn-lt"/>
                <a:ea typeface="Calibri" panose="020F0502020204030204" pitchFamily="34" charset="0"/>
                <a:cs typeface="Times New Roman" panose="02020603050405020304" pitchFamily="18" charset="0"/>
              </a:rPr>
              <a:t>Peru</a:t>
            </a:r>
            <a:r>
              <a:rPr lang="ru-RU" sz="2600" dirty="0">
                <a:latin typeface="+mn-lt"/>
                <a:ea typeface="Calibri" panose="020F0502020204030204" pitchFamily="34" charset="0"/>
                <a:cs typeface="Times New Roman" panose="02020603050405020304" pitchFamily="18" charset="0"/>
              </a:rPr>
              <a:t> (35) </a:t>
            </a:r>
            <a:r>
              <a:rPr lang="en-US" sz="2600" dirty="0">
                <a:latin typeface="+mn-lt"/>
                <a:ea typeface="Calibri" panose="020F0502020204030204" pitchFamily="34" charset="0"/>
                <a:cs typeface="Times New Roman" panose="02020603050405020304" pitchFamily="18" charset="0"/>
              </a:rPr>
              <a:t>and Armenia</a:t>
            </a:r>
            <a:r>
              <a:rPr lang="ru-RU" sz="2600" dirty="0">
                <a:latin typeface="+mn-lt"/>
                <a:ea typeface="Calibri" panose="020F0502020204030204" pitchFamily="34" charset="0"/>
                <a:cs typeface="Times New Roman" panose="02020603050405020304" pitchFamily="18" charset="0"/>
              </a:rPr>
              <a:t> (38)</a:t>
            </a:r>
            <a:r>
              <a:rPr lang="en-US" sz="2600" dirty="0">
                <a:latin typeface="+mn-lt"/>
                <a:ea typeface="Calibri" panose="020F0502020204030204" pitchFamily="34" charset="0"/>
                <a:cs typeface="Times New Roman" panose="02020603050405020304" pitchFamily="18" charset="0"/>
              </a:rPr>
              <a:t> have the lowest scores</a:t>
            </a:r>
            <a:r>
              <a:rPr lang="ru-RU" sz="2600" dirty="0">
                <a:latin typeface="+mn-lt"/>
                <a:ea typeface="Calibri" panose="020F0502020204030204" pitchFamily="34" charset="0"/>
                <a:cs typeface="Times New Roman" panose="02020603050405020304" pitchFamily="18" charset="0"/>
              </a:rPr>
              <a:t>. </a:t>
            </a:r>
            <a:r>
              <a:rPr lang="en-US" sz="2600" dirty="0">
                <a:latin typeface="+mn-lt"/>
                <a:ea typeface="Calibri" panose="020F0502020204030204" pitchFamily="34" charset="0"/>
                <a:cs typeface="Times New Roman" panose="02020603050405020304" pitchFamily="18" charset="0"/>
              </a:rPr>
              <a:t>Russia placed </a:t>
            </a:r>
            <a:r>
              <a:rPr lang="ru-RU" sz="2600" b="1" u="sng" dirty="0">
                <a:latin typeface="+mn-lt"/>
                <a:ea typeface="Calibri" panose="020F0502020204030204" pitchFamily="34" charset="0"/>
                <a:cs typeface="Times New Roman" panose="02020603050405020304" pitchFamily="18" charset="0"/>
              </a:rPr>
              <a:t>6</a:t>
            </a:r>
            <a:r>
              <a:rPr lang="en-US" sz="2600" b="1" u="sng" baseline="30000" dirty="0" err="1">
                <a:latin typeface="+mn-lt"/>
                <a:ea typeface="Calibri" panose="020F0502020204030204" pitchFamily="34" charset="0"/>
                <a:cs typeface="Times New Roman" panose="02020603050405020304" pitchFamily="18" charset="0"/>
              </a:rPr>
              <a:t>th</a:t>
            </a:r>
            <a:r>
              <a:rPr lang="ru-RU" sz="2600" dirty="0">
                <a:latin typeface="+mn-lt"/>
                <a:ea typeface="Calibri" panose="020F0502020204030204" pitchFamily="34" charset="0"/>
                <a:cs typeface="Times New Roman" panose="02020603050405020304" pitchFamily="18" charset="0"/>
              </a:rPr>
              <a:t> </a:t>
            </a:r>
            <a:r>
              <a:rPr lang="en-US" sz="2600" dirty="0">
                <a:latin typeface="+mn-lt"/>
                <a:ea typeface="Calibri" panose="020F0502020204030204" pitchFamily="34" charset="0"/>
                <a:cs typeface="Times New Roman" panose="02020603050405020304" pitchFamily="18" charset="0"/>
              </a:rPr>
              <a:t>in the rating, scoring 77 points</a:t>
            </a:r>
            <a:r>
              <a:rPr lang="ru-RU" sz="2600" dirty="0">
                <a:latin typeface="+mn-lt"/>
                <a:ea typeface="Calibri" panose="020F0502020204030204" pitchFamily="34" charset="0"/>
                <a:cs typeface="Times New Roman" panose="02020603050405020304" pitchFamily="18" charset="0"/>
              </a:rPr>
              <a:t>.</a:t>
            </a:r>
          </a:p>
          <a:p>
            <a:pPr algn="just"/>
            <a:r>
              <a:rPr lang="ru-RU" sz="2600" dirty="0">
                <a:latin typeface="+mn-lt"/>
                <a:ea typeface="Calibri" panose="020F0502020204030204" pitchFamily="34" charset="0"/>
                <a:cs typeface="Times New Roman" panose="02020603050405020304" pitchFamily="18" charset="0"/>
              </a:rPr>
              <a:t> </a:t>
            </a:r>
          </a:p>
          <a:p>
            <a:pPr marL="342900" indent="-342900" algn="just">
              <a:buFont typeface="Arial" panose="020B0604020202020204" pitchFamily="34" charset="0"/>
              <a:buChar char="•"/>
            </a:pPr>
            <a:r>
              <a:rPr lang="en-US" sz="2600" dirty="0">
                <a:latin typeface="+mn-lt"/>
                <a:ea typeface="Calibri" panose="020F0502020204030204" pitchFamily="34" charset="0"/>
                <a:cs typeface="Times New Roman" panose="02020603050405020304" pitchFamily="18" charset="0"/>
              </a:rPr>
              <a:t>In the Healthcare Rating, 48 countries were ranked on the following five individual components:</a:t>
            </a:r>
          </a:p>
          <a:p>
            <a:pPr algn="just"/>
            <a:endParaRPr lang="ru-RU" sz="2600" dirty="0">
              <a:latin typeface="+mn-lt"/>
              <a:ea typeface="Calibri" panose="020F0502020204030204" pitchFamily="34" charset="0"/>
              <a:cs typeface="Times New Roman" panose="02020603050405020304" pitchFamily="18" charset="0"/>
            </a:endParaRPr>
          </a:p>
          <a:p>
            <a:pPr lvl="1" indent="0" algn="just"/>
            <a:r>
              <a:rPr lang="ru-RU" sz="2600" dirty="0">
                <a:latin typeface="+mn-lt"/>
                <a:ea typeface="Calibri" panose="020F0502020204030204" pitchFamily="34" charset="0"/>
                <a:cs typeface="Times New Roman" panose="02020603050405020304" pitchFamily="18" charset="0"/>
              </a:rPr>
              <a:t>	</a:t>
            </a:r>
            <a:r>
              <a:rPr lang="en-US" sz="2600" dirty="0">
                <a:latin typeface="+mn-lt"/>
                <a:ea typeface="Calibri" panose="020F0502020204030204" pitchFamily="34" charset="0"/>
                <a:cs typeface="Times New Roman" panose="02020603050405020304" pitchFamily="18" charset="0"/>
              </a:rPr>
              <a:t>(1) healthcare system capacity per 100,000 people;</a:t>
            </a:r>
          </a:p>
          <a:p>
            <a:pPr lvl="1" indent="0" algn="just"/>
            <a:r>
              <a:rPr lang="en-US" sz="2600" dirty="0">
                <a:latin typeface="+mn-lt"/>
                <a:ea typeface="Calibri" panose="020F0502020204030204" pitchFamily="34" charset="0"/>
                <a:cs typeface="Times New Roman" panose="02020603050405020304" pitchFamily="18" charset="0"/>
              </a:rPr>
              <a:t>	</a:t>
            </a:r>
            <a:r>
              <a:rPr lang="ru-RU" sz="2600" dirty="0">
                <a:latin typeface="+mn-lt"/>
                <a:ea typeface="Calibri" panose="020F0502020204030204" pitchFamily="34" charset="0"/>
                <a:cs typeface="Times New Roman" panose="02020603050405020304" pitchFamily="18" charset="0"/>
              </a:rPr>
              <a:t>(</a:t>
            </a:r>
            <a:r>
              <a:rPr lang="en-US" sz="2600" dirty="0">
                <a:latin typeface="+mn-lt"/>
                <a:ea typeface="Calibri" panose="020F0502020204030204" pitchFamily="34" charset="0"/>
                <a:cs typeface="Times New Roman" panose="02020603050405020304" pitchFamily="18" charset="0"/>
              </a:rPr>
              <a:t>2</a:t>
            </a:r>
            <a:r>
              <a:rPr lang="ru-RU" sz="2600" dirty="0">
                <a:latin typeface="+mn-lt"/>
                <a:ea typeface="Calibri" panose="020F0502020204030204" pitchFamily="34" charset="0"/>
                <a:cs typeface="Times New Roman" panose="02020603050405020304" pitchFamily="18" charset="0"/>
              </a:rPr>
              <a:t>) </a:t>
            </a:r>
            <a:r>
              <a:rPr lang="en-US" sz="2600" dirty="0">
                <a:latin typeface="+mn-lt"/>
                <a:ea typeface="Calibri" panose="020F0502020204030204" pitchFamily="34" charset="0"/>
                <a:cs typeface="Times New Roman" panose="02020603050405020304" pitchFamily="18" charset="0"/>
              </a:rPr>
              <a:t>total COVID-19 tests per </a:t>
            </a:r>
            <a:r>
              <a:rPr lang="ru-RU" sz="2600" dirty="0">
                <a:latin typeface="+mn-lt"/>
                <a:ea typeface="Calibri" panose="020F0502020204030204" pitchFamily="34" charset="0"/>
                <a:cs typeface="Times New Roman" panose="02020603050405020304" pitchFamily="18" charset="0"/>
              </a:rPr>
              <a:t>100</a:t>
            </a:r>
            <a:r>
              <a:rPr lang="en-US" sz="2600" dirty="0">
                <a:latin typeface="+mn-lt"/>
                <a:ea typeface="Calibri" panose="020F0502020204030204" pitchFamily="34" charset="0"/>
                <a:cs typeface="Times New Roman" panose="02020603050405020304" pitchFamily="18" charset="0"/>
              </a:rPr>
              <a:t>,000 people</a:t>
            </a:r>
            <a:r>
              <a:rPr lang="en-US" sz="2600" dirty="0">
                <a:ea typeface="Calibri" panose="020F0502020204030204" pitchFamily="34" charset="0"/>
                <a:cs typeface="Times New Roman" panose="02020603050405020304" pitchFamily="18" charset="0"/>
              </a:rPr>
              <a:t>;</a:t>
            </a:r>
            <a:endParaRPr lang="ru-RU" sz="2600" dirty="0">
              <a:latin typeface="+mn-lt"/>
              <a:ea typeface="Calibri" panose="020F0502020204030204" pitchFamily="34" charset="0"/>
              <a:cs typeface="Times New Roman" panose="02020603050405020304" pitchFamily="18" charset="0"/>
            </a:endParaRPr>
          </a:p>
          <a:p>
            <a:pPr lvl="2" indent="0" algn="just"/>
            <a:r>
              <a:rPr lang="ru-RU" sz="2600" dirty="0">
                <a:latin typeface="+mn-lt"/>
                <a:ea typeface="Calibri" panose="020F0502020204030204" pitchFamily="34" charset="0"/>
                <a:cs typeface="Times New Roman" panose="02020603050405020304" pitchFamily="18" charset="0"/>
              </a:rPr>
              <a:t>	(</a:t>
            </a:r>
            <a:r>
              <a:rPr lang="en-US" sz="2600" dirty="0">
                <a:latin typeface="+mn-lt"/>
                <a:ea typeface="Calibri" panose="020F0502020204030204" pitchFamily="34" charset="0"/>
                <a:cs typeface="Times New Roman" panose="02020603050405020304" pitchFamily="18" charset="0"/>
              </a:rPr>
              <a:t>3</a:t>
            </a:r>
            <a:r>
              <a:rPr lang="ru-RU" sz="2600" dirty="0">
                <a:latin typeface="+mn-lt"/>
                <a:ea typeface="Calibri" panose="020F0502020204030204" pitchFamily="34" charset="0"/>
                <a:cs typeface="Times New Roman" panose="02020603050405020304" pitchFamily="18" charset="0"/>
              </a:rPr>
              <a:t>) </a:t>
            </a:r>
            <a:r>
              <a:rPr lang="en-US" sz="2600" dirty="0">
                <a:latin typeface="+mn-lt"/>
                <a:ea typeface="Calibri" panose="020F0502020204030204" pitchFamily="34" charset="0"/>
                <a:cs typeface="Times New Roman" panose="02020603050405020304" pitchFamily="18" charset="0"/>
              </a:rPr>
              <a:t>total COVID-19 confirmed cases per</a:t>
            </a:r>
            <a:r>
              <a:rPr lang="ru-RU" sz="2600" dirty="0">
                <a:latin typeface="+mn-lt"/>
                <a:ea typeface="Calibri" panose="020F0502020204030204" pitchFamily="34" charset="0"/>
                <a:cs typeface="Times New Roman" panose="02020603050405020304" pitchFamily="18" charset="0"/>
              </a:rPr>
              <a:t> 100</a:t>
            </a:r>
            <a:r>
              <a:rPr lang="en-US" sz="2600" dirty="0">
                <a:latin typeface="+mn-lt"/>
                <a:ea typeface="Calibri" panose="020F0502020204030204" pitchFamily="34" charset="0"/>
                <a:cs typeface="Times New Roman" panose="02020603050405020304" pitchFamily="18" charset="0"/>
              </a:rPr>
              <a:t>,000 people;</a:t>
            </a:r>
            <a:endParaRPr lang="ru-RU" sz="2600" dirty="0">
              <a:latin typeface="+mn-lt"/>
              <a:ea typeface="Calibri" panose="020F0502020204030204" pitchFamily="34" charset="0"/>
              <a:cs typeface="Times New Roman" panose="02020603050405020304" pitchFamily="18" charset="0"/>
            </a:endParaRPr>
          </a:p>
          <a:p>
            <a:pPr lvl="2" indent="0" algn="just"/>
            <a:r>
              <a:rPr lang="en-US" sz="2600" dirty="0">
                <a:latin typeface="+mn-lt"/>
                <a:ea typeface="Calibri" panose="020F0502020204030204" pitchFamily="34" charset="0"/>
                <a:cs typeface="Times New Roman" panose="02020603050405020304" pitchFamily="18" charset="0"/>
              </a:rPr>
              <a:t>	(4) peak load (i.e., maximum number of new cases over 30 days (for two incubation periods) per 100,000 people);</a:t>
            </a:r>
          </a:p>
          <a:p>
            <a:pPr lvl="2" indent="0" algn="just"/>
            <a:r>
              <a:rPr lang="en-US" sz="2600" dirty="0">
                <a:latin typeface="+mn-lt"/>
                <a:ea typeface="Calibri" panose="020F0502020204030204" pitchFamily="34" charset="0"/>
                <a:cs typeface="Times New Roman" panose="02020603050405020304" pitchFamily="18" charset="0"/>
              </a:rPr>
              <a:t>	(5) total COVID-19 confirmed deaths per 100,000 persons</a:t>
            </a:r>
            <a:r>
              <a:rPr lang="ru-RU" sz="2600" dirty="0">
                <a:latin typeface="+mn-lt"/>
                <a:ea typeface="Calibri" panose="020F0502020204030204" pitchFamily="34" charset="0"/>
                <a:cs typeface="Times New Roman" panose="02020603050405020304" pitchFamily="18" charset="0"/>
              </a:rPr>
              <a:t>.</a:t>
            </a:r>
            <a:endParaRPr lang="en-US" sz="2600" dirty="0">
              <a:latin typeface="+mn-lt"/>
              <a:ea typeface="Calibri" panose="020F0502020204030204" pitchFamily="34" charset="0"/>
              <a:cs typeface="Times New Roman" panose="02020603050405020304" pitchFamily="18" charset="0"/>
            </a:endParaRPr>
          </a:p>
          <a:p>
            <a:pPr lvl="2" indent="0" algn="just"/>
            <a:endParaRPr lang="ru-RU" sz="26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600" dirty="0">
                <a:latin typeface="+mn-lt"/>
                <a:ea typeface="Calibri" panose="020F0502020204030204" pitchFamily="34" charset="0"/>
                <a:cs typeface="Times New Roman" panose="02020603050405020304" pitchFamily="18" charset="0"/>
              </a:rPr>
              <a:t>Heightened weight </a:t>
            </a:r>
            <a:r>
              <a:rPr lang="ru-RU" sz="2600" dirty="0">
                <a:latin typeface="+mn-lt"/>
                <a:ea typeface="Calibri" panose="020F0502020204030204" pitchFamily="34" charset="0"/>
                <a:cs typeface="Times New Roman" panose="02020603050405020304" pitchFamily="18" charset="0"/>
              </a:rPr>
              <a:t>– 1</a:t>
            </a:r>
            <a:r>
              <a:rPr lang="en-US" sz="2600" dirty="0">
                <a:latin typeface="+mn-lt"/>
                <a:ea typeface="Calibri" panose="020F0502020204030204" pitchFamily="34" charset="0"/>
                <a:cs typeface="Times New Roman" panose="02020603050405020304" pitchFamily="18" charset="0"/>
              </a:rPr>
              <a:t>/3 </a:t>
            </a:r>
            <a:r>
              <a:rPr lang="ru-RU" sz="2600" dirty="0">
                <a:latin typeface="+mn-lt"/>
                <a:ea typeface="Calibri" panose="020F0502020204030204" pitchFamily="34" charset="0"/>
                <a:cs typeface="Times New Roman" panose="02020603050405020304" pitchFamily="18" charset="0"/>
              </a:rPr>
              <a:t>(33,3%) – </a:t>
            </a:r>
            <a:r>
              <a:rPr lang="en-US" sz="2600" dirty="0">
                <a:latin typeface="+mn-lt"/>
                <a:ea typeface="Calibri" panose="020F0502020204030204" pitchFamily="34" charset="0"/>
                <a:cs typeface="Times New Roman" panose="02020603050405020304" pitchFamily="18" charset="0"/>
              </a:rPr>
              <a:t>is assigned to the peak load indicator as a relatively objective metric indicating the scope of the outbreak and the load on national health systems. The other four indicators have weights </a:t>
            </a:r>
            <a:r>
              <a:rPr lang="ru-RU" sz="2600" dirty="0">
                <a:latin typeface="+mn-lt"/>
                <a:ea typeface="Calibri" panose="020F0502020204030204" pitchFamily="34" charset="0"/>
                <a:cs typeface="Times New Roman" panose="02020603050405020304" pitchFamily="18" charset="0"/>
              </a:rPr>
              <a:t>1</a:t>
            </a:r>
            <a:r>
              <a:rPr lang="en-US" sz="2600" dirty="0">
                <a:latin typeface="+mn-lt"/>
                <a:ea typeface="Calibri" panose="020F0502020204030204" pitchFamily="34" charset="0"/>
                <a:cs typeface="Times New Roman" panose="02020603050405020304" pitchFamily="18" charset="0"/>
              </a:rPr>
              <a:t>/</a:t>
            </a:r>
            <a:r>
              <a:rPr lang="ru-RU" sz="2600" dirty="0">
                <a:latin typeface="+mn-lt"/>
                <a:ea typeface="Calibri" panose="020F0502020204030204" pitchFamily="34" charset="0"/>
                <a:cs typeface="Times New Roman" panose="02020603050405020304" pitchFamily="18" charset="0"/>
              </a:rPr>
              <a:t>6 (16,7%)</a:t>
            </a:r>
            <a:r>
              <a:rPr lang="en-US" sz="2600" dirty="0">
                <a:latin typeface="+mn-lt"/>
                <a:ea typeface="Calibri" panose="020F0502020204030204" pitchFamily="34" charset="0"/>
                <a:cs typeface="Times New Roman" panose="02020603050405020304" pitchFamily="18" charset="0"/>
              </a:rPr>
              <a:t>, respectively</a:t>
            </a:r>
            <a:endParaRPr lang="ru-RU" sz="2600" dirty="0">
              <a:latin typeface="+mn-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600" dirty="0">
                <a:latin typeface="+mn-lt"/>
                <a:ea typeface="Calibri" panose="020F0502020204030204" pitchFamily="34" charset="0"/>
                <a:cs typeface="Times New Roman" panose="02020603050405020304" pitchFamily="18" charset="0"/>
              </a:rPr>
              <a:t>The Rating is based on the data from WHO and other courses as on July 10, 2020. </a:t>
            </a:r>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I. Healthcare Rating</a:t>
            </a:r>
            <a:endParaRPr lang="ru-RU" sz="5400" dirty="0"/>
          </a:p>
        </p:txBody>
      </p:sp>
      <p:sp>
        <p:nvSpPr>
          <p:cNvPr id="8" name="Прямоугольник 7">
            <a:extLst>
              <a:ext uri="{FF2B5EF4-FFF2-40B4-BE49-F238E27FC236}">
                <a16:creationId xmlns:a16="http://schemas.microsoft.com/office/drawing/2014/main" id="{5891A8A1-78A5-4916-A3EF-86282FD15288}"/>
              </a:ext>
            </a:extLst>
          </p:cNvPr>
          <p:cNvSpPr/>
          <p:nvPr/>
        </p:nvSpPr>
        <p:spPr>
          <a:xfrm>
            <a:off x="12264008" y="2195751"/>
            <a:ext cx="11192372" cy="738664"/>
          </a:xfrm>
          <a:prstGeom prst="rect">
            <a:avLst/>
          </a:prstGeom>
        </p:spPr>
        <p:txBody>
          <a:bodyPr wrap="square">
            <a:spAutoFit/>
          </a:bodyPr>
          <a:lstStyle/>
          <a:p>
            <a:r>
              <a:rPr lang="en-US" sz="4200" b="1" dirty="0">
                <a:latin typeface="+mn-lt"/>
                <a:cs typeface="Times New Roman" panose="02020603050405020304" pitchFamily="18" charset="0"/>
              </a:rPr>
              <a:t>Composite Healthcare Rating</a:t>
            </a:r>
            <a:endParaRPr lang="ru-RU" sz="4200" b="1" dirty="0">
              <a:latin typeface="+mn-lt"/>
            </a:endParaRPr>
          </a:p>
        </p:txBody>
      </p:sp>
      <p:sp>
        <p:nvSpPr>
          <p:cNvPr id="2" name="Номер слайда 1">
            <a:extLst>
              <a:ext uri="{FF2B5EF4-FFF2-40B4-BE49-F238E27FC236}">
                <a16:creationId xmlns:a16="http://schemas.microsoft.com/office/drawing/2014/main" id="{0071532D-3533-4844-9E73-DD61D5E88188}"/>
              </a:ext>
            </a:extLst>
          </p:cNvPr>
          <p:cNvSpPr>
            <a:spLocks noGrp="1"/>
          </p:cNvSpPr>
          <p:nvPr>
            <p:ph type="sldNum" sz="quarter" idx="2"/>
          </p:nvPr>
        </p:nvSpPr>
        <p:spPr/>
        <p:txBody>
          <a:bodyPr/>
          <a:lstStyle/>
          <a:p>
            <a:fld id="{86CB4B4D-7CA3-9044-876B-883B54F8677D}" type="slidenum">
              <a:rPr lang="ru-RU" smtClean="0"/>
              <a:t>7</a:t>
            </a:fld>
            <a:endParaRPr lang="ru-RU"/>
          </a:p>
        </p:txBody>
      </p:sp>
      <p:sp>
        <p:nvSpPr>
          <p:cNvPr id="10" name="TextBox 9">
            <a:extLst>
              <a:ext uri="{FF2B5EF4-FFF2-40B4-BE49-F238E27FC236}">
                <a16:creationId xmlns:a16="http://schemas.microsoft.com/office/drawing/2014/main" id="{0D181310-FC6E-4839-B349-25190631AB86}"/>
              </a:ext>
            </a:extLst>
          </p:cNvPr>
          <p:cNvSpPr txBox="1"/>
          <p:nvPr/>
        </p:nvSpPr>
        <p:spPr>
          <a:xfrm>
            <a:off x="1197802" y="13239309"/>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kumimoji="0" lang="en-US" sz="1800" b="0" i="1" u="none" strike="noStrike" cap="none" spc="0" normalizeH="0" baseline="0" dirty="0">
                <a:ln>
                  <a:noFill/>
                </a:ln>
                <a:solidFill>
                  <a:srgbClr val="000000"/>
                </a:solidFill>
                <a:effectLst/>
                <a:uFillTx/>
                <a:latin typeface="+mn-lt"/>
                <a:ea typeface="+mj-ea"/>
                <a:cs typeface="+mj-cs"/>
                <a:sym typeface="Helvetica Light"/>
              </a:rPr>
              <a:t>Source</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lang="en-US" sz="1800" i="1" dirty="0">
                <a:latin typeface="+mn-lt"/>
              </a:rPr>
              <a:t>estimates by HSE University</a:t>
            </a:r>
            <a:r>
              <a:rPr lang="ru-RU" sz="1800" i="1" dirty="0">
                <a:latin typeface="+mn-lt"/>
              </a:rPr>
              <a:t>. </a:t>
            </a:r>
            <a:endParaRPr kumimoji="0" lang="ru-RU" sz="1800" b="0" i="1" u="none" strike="noStrike" cap="none" spc="0" normalizeH="0" baseline="0" dirty="0">
              <a:ln>
                <a:noFill/>
              </a:ln>
              <a:solidFill>
                <a:srgbClr val="000000"/>
              </a:solidFill>
              <a:effectLst/>
              <a:uFillTx/>
              <a:latin typeface="+mn-lt"/>
              <a:ea typeface="+mj-ea"/>
              <a:cs typeface="+mj-cs"/>
              <a:sym typeface="Helvetica Light"/>
            </a:endParaRPr>
          </a:p>
        </p:txBody>
      </p:sp>
      <p:pic>
        <p:nvPicPr>
          <p:cNvPr id="3" name="Рисунок 2">
            <a:extLst>
              <a:ext uri="{FF2B5EF4-FFF2-40B4-BE49-F238E27FC236}">
                <a16:creationId xmlns:a16="http://schemas.microsoft.com/office/drawing/2014/main" id="{51FEC768-E1DF-4F0C-ABA8-AF58540E1984}"/>
              </a:ext>
            </a:extLst>
          </p:cNvPr>
          <p:cNvPicPr>
            <a:picLocks noChangeAspect="1"/>
          </p:cNvPicPr>
          <p:nvPr/>
        </p:nvPicPr>
        <p:blipFill>
          <a:blip r:embed="rId4"/>
          <a:stretch>
            <a:fillRect/>
          </a:stretch>
        </p:blipFill>
        <p:spPr>
          <a:xfrm>
            <a:off x="13344127" y="3043064"/>
            <a:ext cx="9824211" cy="9986701"/>
          </a:xfrm>
          <a:prstGeom prst="rect">
            <a:avLst/>
          </a:prstGeom>
        </p:spPr>
      </p:pic>
    </p:spTree>
    <p:extLst>
      <p:ext uri="{BB962C8B-B14F-4D97-AF65-F5344CB8AC3E}">
        <p14:creationId xmlns:p14="http://schemas.microsoft.com/office/powerpoint/2010/main" val="13282800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Healthcare Rating Calculation Formulas</a:t>
            </a:r>
            <a:endParaRPr lang="ru-RU" sz="5400" dirty="0"/>
          </a:p>
        </p:txBody>
      </p:sp>
      <p:sp>
        <p:nvSpPr>
          <p:cNvPr id="10" name="Прямоугольник 9">
            <a:extLst>
              <a:ext uri="{FF2B5EF4-FFF2-40B4-BE49-F238E27FC236}">
                <a16:creationId xmlns:a16="http://schemas.microsoft.com/office/drawing/2014/main" id="{5891A8A1-78A5-4916-A3EF-86282FD15288}"/>
              </a:ext>
            </a:extLst>
          </p:cNvPr>
          <p:cNvSpPr/>
          <p:nvPr/>
        </p:nvSpPr>
        <p:spPr>
          <a:xfrm>
            <a:off x="382688" y="3166220"/>
            <a:ext cx="3672408" cy="1323439"/>
          </a:xfrm>
          <a:prstGeom prst="rect">
            <a:avLst/>
          </a:prstGeom>
        </p:spPr>
        <p:txBody>
          <a:bodyPr wrap="square">
            <a:spAutoFit/>
          </a:bodyPr>
          <a:lstStyle/>
          <a:p>
            <a:pPr algn="l"/>
            <a:r>
              <a:rPr lang="en-US" sz="4000" b="1" dirty="0">
                <a:solidFill>
                  <a:srgbClr val="253957"/>
                </a:solidFill>
                <a:cs typeface="Times New Roman" panose="02020603050405020304" pitchFamily="18" charset="0"/>
              </a:rPr>
              <a:t>Healthcare Rating</a:t>
            </a:r>
            <a:endParaRPr lang="ru-RU" sz="4000" b="1" dirty="0">
              <a:solidFill>
                <a:srgbClr val="253957"/>
              </a:solidFill>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5891A8A1-78A5-4916-A3EF-86282FD15288}"/>
              </a:ext>
            </a:extLst>
          </p:cNvPr>
          <p:cNvSpPr/>
          <p:nvPr/>
        </p:nvSpPr>
        <p:spPr>
          <a:xfrm>
            <a:off x="3767064" y="3421360"/>
            <a:ext cx="792088" cy="707886"/>
          </a:xfrm>
          <a:prstGeom prst="rect">
            <a:avLst/>
          </a:prstGeom>
        </p:spPr>
        <p:txBody>
          <a:bodyPr wrap="square">
            <a:spAutoFit/>
          </a:bodyPr>
          <a:lstStyle/>
          <a:p>
            <a:pPr algn="l"/>
            <a:r>
              <a:rPr lang="ru-RU" sz="4000" b="1" dirty="0">
                <a:cs typeface="Times New Roman" panose="02020603050405020304" pitchFamily="18" charset="0"/>
              </a:rPr>
              <a:t>=</a:t>
            </a:r>
          </a:p>
        </p:txBody>
      </p:sp>
      <p:sp>
        <p:nvSpPr>
          <p:cNvPr id="14" name="Прямоугольник 13">
            <a:extLst>
              <a:ext uri="{FF2B5EF4-FFF2-40B4-BE49-F238E27FC236}">
                <a16:creationId xmlns:a16="http://schemas.microsoft.com/office/drawing/2014/main" id="{5891A8A1-78A5-4916-A3EF-86282FD15288}"/>
              </a:ext>
            </a:extLst>
          </p:cNvPr>
          <p:cNvSpPr/>
          <p:nvPr/>
        </p:nvSpPr>
        <p:spPr>
          <a:xfrm>
            <a:off x="5819292" y="2858443"/>
            <a:ext cx="4082785" cy="1323439"/>
          </a:xfrm>
          <a:prstGeom prst="rect">
            <a:avLst/>
          </a:prstGeom>
        </p:spPr>
        <p:txBody>
          <a:bodyPr wrap="square">
            <a:spAutoFit/>
          </a:bodyPr>
          <a:lstStyle/>
          <a:p>
            <a:pPr algn="l"/>
            <a:r>
              <a:rPr lang="en-US" sz="4000" b="1" dirty="0">
                <a:solidFill>
                  <a:srgbClr val="253957"/>
                </a:solidFill>
                <a:cs typeface="Times New Roman" panose="02020603050405020304" pitchFamily="18" charset="0"/>
              </a:rPr>
              <a:t>Health System Capacity</a:t>
            </a:r>
            <a:endParaRPr lang="ru-RU" sz="4000" b="1" dirty="0">
              <a:solidFill>
                <a:srgbClr val="253957"/>
              </a:solidFill>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5891A8A1-78A5-4916-A3EF-86282FD15288}"/>
              </a:ext>
            </a:extLst>
          </p:cNvPr>
          <p:cNvSpPr/>
          <p:nvPr/>
        </p:nvSpPr>
        <p:spPr>
          <a:xfrm>
            <a:off x="4271120" y="3421360"/>
            <a:ext cx="1764196" cy="707886"/>
          </a:xfrm>
          <a:prstGeom prst="rect">
            <a:avLst/>
          </a:prstGeom>
        </p:spPr>
        <p:txBody>
          <a:bodyPr wrap="square">
            <a:spAutoFit/>
          </a:bodyPr>
          <a:lstStyle/>
          <a:p>
            <a:pPr algn="l"/>
            <a:r>
              <a:rPr lang="ru-RU" sz="4000" dirty="0">
                <a:cs typeface="Times New Roman" panose="02020603050405020304" pitchFamily="18" charset="0"/>
              </a:rPr>
              <a:t>16,7%</a:t>
            </a:r>
          </a:p>
        </p:txBody>
      </p:sp>
      <p:sp>
        <p:nvSpPr>
          <p:cNvPr id="16" name="Прямоугольник 15">
            <a:extLst>
              <a:ext uri="{FF2B5EF4-FFF2-40B4-BE49-F238E27FC236}">
                <a16:creationId xmlns:a16="http://schemas.microsoft.com/office/drawing/2014/main" id="{5891A8A1-78A5-4916-A3EF-86282FD15288}"/>
              </a:ext>
            </a:extLst>
          </p:cNvPr>
          <p:cNvSpPr/>
          <p:nvPr/>
        </p:nvSpPr>
        <p:spPr>
          <a:xfrm>
            <a:off x="9761730" y="3421360"/>
            <a:ext cx="882098" cy="707886"/>
          </a:xfrm>
          <a:prstGeom prst="rect">
            <a:avLst/>
          </a:prstGeom>
        </p:spPr>
        <p:txBody>
          <a:bodyPr wrap="square">
            <a:spAutoFit/>
          </a:bodyPr>
          <a:lstStyle/>
          <a:p>
            <a:pPr algn="l"/>
            <a:r>
              <a:rPr lang="ru-RU" sz="4000" dirty="0">
                <a:cs typeface="Times New Roman" panose="02020603050405020304" pitchFamily="18" charset="0"/>
              </a:rPr>
              <a:t>+</a:t>
            </a:r>
          </a:p>
        </p:txBody>
      </p:sp>
      <p:sp>
        <p:nvSpPr>
          <p:cNvPr id="17" name="Прямоугольник 16">
            <a:extLst>
              <a:ext uri="{FF2B5EF4-FFF2-40B4-BE49-F238E27FC236}">
                <a16:creationId xmlns:a16="http://schemas.microsoft.com/office/drawing/2014/main" id="{5891A8A1-78A5-4916-A3EF-86282FD15288}"/>
              </a:ext>
            </a:extLst>
          </p:cNvPr>
          <p:cNvSpPr/>
          <p:nvPr/>
        </p:nvSpPr>
        <p:spPr>
          <a:xfrm>
            <a:off x="10406133" y="3421360"/>
            <a:ext cx="1764196" cy="707886"/>
          </a:xfrm>
          <a:prstGeom prst="rect">
            <a:avLst/>
          </a:prstGeom>
        </p:spPr>
        <p:txBody>
          <a:bodyPr wrap="square">
            <a:spAutoFit/>
          </a:bodyPr>
          <a:lstStyle/>
          <a:p>
            <a:pPr algn="l"/>
            <a:r>
              <a:rPr lang="ru-RU" sz="4000" dirty="0">
                <a:cs typeface="Times New Roman" panose="02020603050405020304" pitchFamily="18" charset="0"/>
              </a:rPr>
              <a:t>16,7%</a:t>
            </a:r>
          </a:p>
        </p:txBody>
      </p:sp>
      <p:sp>
        <p:nvSpPr>
          <p:cNvPr id="21" name="Прямоугольник 20">
            <a:extLst>
              <a:ext uri="{FF2B5EF4-FFF2-40B4-BE49-F238E27FC236}">
                <a16:creationId xmlns:a16="http://schemas.microsoft.com/office/drawing/2014/main" id="{5891A8A1-78A5-4916-A3EF-86282FD15288}"/>
              </a:ext>
            </a:extLst>
          </p:cNvPr>
          <p:cNvSpPr/>
          <p:nvPr/>
        </p:nvSpPr>
        <p:spPr>
          <a:xfrm>
            <a:off x="11957974" y="2858443"/>
            <a:ext cx="4824536" cy="1323439"/>
          </a:xfrm>
          <a:prstGeom prst="rect">
            <a:avLst/>
          </a:prstGeom>
        </p:spPr>
        <p:txBody>
          <a:bodyPr wrap="square">
            <a:spAutoFit/>
          </a:bodyPr>
          <a:lstStyle/>
          <a:p>
            <a:pPr algn="l"/>
            <a:r>
              <a:rPr lang="en-US" sz="4000" b="1" dirty="0">
                <a:solidFill>
                  <a:srgbClr val="253957"/>
                </a:solidFill>
                <a:cs typeface="Times New Roman" panose="02020603050405020304" pitchFamily="18" charset="0"/>
              </a:rPr>
              <a:t>Infection rate per </a:t>
            </a:r>
            <a:r>
              <a:rPr lang="ru-RU" sz="4000" b="1" dirty="0">
                <a:solidFill>
                  <a:srgbClr val="253957"/>
                </a:solidFill>
                <a:cs typeface="Times New Roman" panose="02020603050405020304" pitchFamily="18" charset="0"/>
              </a:rPr>
              <a:t>100</a:t>
            </a:r>
            <a:r>
              <a:rPr lang="en-US" sz="4000" b="1" dirty="0">
                <a:solidFill>
                  <a:srgbClr val="253957"/>
                </a:solidFill>
                <a:cs typeface="Times New Roman" panose="02020603050405020304" pitchFamily="18" charset="0"/>
              </a:rPr>
              <a:t>,000</a:t>
            </a:r>
            <a:r>
              <a:rPr lang="ru-RU" sz="4000" b="1" dirty="0">
                <a:solidFill>
                  <a:srgbClr val="253957"/>
                </a:solidFill>
                <a:cs typeface="Times New Roman" panose="02020603050405020304" pitchFamily="18" charset="0"/>
              </a:rPr>
              <a:t> </a:t>
            </a:r>
            <a:r>
              <a:rPr lang="en-US" sz="4000" b="1" dirty="0">
                <a:solidFill>
                  <a:srgbClr val="253957"/>
                </a:solidFill>
                <a:cs typeface="Times New Roman" panose="02020603050405020304" pitchFamily="18" charset="0"/>
              </a:rPr>
              <a:t>people</a:t>
            </a:r>
            <a:endParaRPr lang="ru-RU" sz="4000" b="1" dirty="0">
              <a:solidFill>
                <a:srgbClr val="253957"/>
              </a:solidFill>
              <a:cs typeface="Times New Roman" panose="02020603050405020304" pitchFamily="18" charset="0"/>
            </a:endParaRPr>
          </a:p>
        </p:txBody>
      </p:sp>
      <p:sp>
        <p:nvSpPr>
          <p:cNvPr id="22" name="Прямоугольник 21">
            <a:extLst>
              <a:ext uri="{FF2B5EF4-FFF2-40B4-BE49-F238E27FC236}">
                <a16:creationId xmlns:a16="http://schemas.microsoft.com/office/drawing/2014/main" id="{5891A8A1-78A5-4916-A3EF-86282FD15288}"/>
              </a:ext>
            </a:extLst>
          </p:cNvPr>
          <p:cNvSpPr/>
          <p:nvPr/>
        </p:nvSpPr>
        <p:spPr>
          <a:xfrm>
            <a:off x="16404468" y="3421360"/>
            <a:ext cx="882098" cy="707886"/>
          </a:xfrm>
          <a:prstGeom prst="rect">
            <a:avLst/>
          </a:prstGeom>
        </p:spPr>
        <p:txBody>
          <a:bodyPr wrap="square">
            <a:spAutoFit/>
          </a:bodyPr>
          <a:lstStyle/>
          <a:p>
            <a:pPr algn="l"/>
            <a:r>
              <a:rPr lang="ru-RU" sz="4000" dirty="0">
                <a:cs typeface="Times New Roman" panose="02020603050405020304" pitchFamily="18" charset="0"/>
              </a:rPr>
              <a:t>+</a:t>
            </a:r>
          </a:p>
        </p:txBody>
      </p:sp>
      <p:sp>
        <p:nvSpPr>
          <p:cNvPr id="23" name="Прямоугольник 22">
            <a:extLst>
              <a:ext uri="{FF2B5EF4-FFF2-40B4-BE49-F238E27FC236}">
                <a16:creationId xmlns:a16="http://schemas.microsoft.com/office/drawing/2014/main" id="{5891A8A1-78A5-4916-A3EF-86282FD15288}"/>
              </a:ext>
            </a:extLst>
          </p:cNvPr>
          <p:cNvSpPr/>
          <p:nvPr/>
        </p:nvSpPr>
        <p:spPr>
          <a:xfrm>
            <a:off x="17048871" y="3421360"/>
            <a:ext cx="1764196" cy="707886"/>
          </a:xfrm>
          <a:prstGeom prst="rect">
            <a:avLst/>
          </a:prstGeom>
        </p:spPr>
        <p:txBody>
          <a:bodyPr wrap="square">
            <a:spAutoFit/>
          </a:bodyPr>
          <a:lstStyle/>
          <a:p>
            <a:pPr algn="l"/>
            <a:r>
              <a:rPr lang="ru-RU" sz="4000" dirty="0">
                <a:cs typeface="Times New Roman" panose="02020603050405020304" pitchFamily="18" charset="0"/>
              </a:rPr>
              <a:t>16,7</a:t>
            </a:r>
            <a:r>
              <a:rPr lang="ru-RU" sz="4000" b="1" dirty="0">
                <a:cs typeface="Times New Roman" panose="02020603050405020304" pitchFamily="18" charset="0"/>
              </a:rPr>
              <a:t>%</a:t>
            </a:r>
          </a:p>
        </p:txBody>
      </p:sp>
      <p:sp>
        <p:nvSpPr>
          <p:cNvPr id="24" name="Прямоугольник 23">
            <a:extLst>
              <a:ext uri="{FF2B5EF4-FFF2-40B4-BE49-F238E27FC236}">
                <a16:creationId xmlns:a16="http://schemas.microsoft.com/office/drawing/2014/main" id="{5891A8A1-78A5-4916-A3EF-86282FD15288}"/>
              </a:ext>
            </a:extLst>
          </p:cNvPr>
          <p:cNvSpPr/>
          <p:nvPr/>
        </p:nvSpPr>
        <p:spPr>
          <a:xfrm>
            <a:off x="18600712" y="2858443"/>
            <a:ext cx="3224628" cy="1938992"/>
          </a:xfrm>
          <a:prstGeom prst="rect">
            <a:avLst/>
          </a:prstGeom>
        </p:spPr>
        <p:txBody>
          <a:bodyPr wrap="square">
            <a:spAutoFit/>
          </a:bodyPr>
          <a:lstStyle/>
          <a:p>
            <a:pPr algn="l"/>
            <a:r>
              <a:rPr lang="en-US" sz="4000" b="1" dirty="0">
                <a:solidFill>
                  <a:srgbClr val="253957"/>
                </a:solidFill>
                <a:cs typeface="Times New Roman" panose="02020603050405020304" pitchFamily="18" charset="0"/>
              </a:rPr>
              <a:t>Total tests per </a:t>
            </a:r>
            <a:r>
              <a:rPr lang="ru-RU" sz="4000" b="1" dirty="0">
                <a:solidFill>
                  <a:srgbClr val="253957"/>
                </a:solidFill>
                <a:cs typeface="Times New Roman" panose="02020603050405020304" pitchFamily="18" charset="0"/>
              </a:rPr>
              <a:t>100</a:t>
            </a:r>
            <a:r>
              <a:rPr lang="en-US" sz="4000" b="1" dirty="0">
                <a:solidFill>
                  <a:srgbClr val="253957"/>
                </a:solidFill>
                <a:cs typeface="Times New Roman" panose="02020603050405020304" pitchFamily="18" charset="0"/>
              </a:rPr>
              <a:t>,000 persons</a:t>
            </a:r>
            <a:endParaRPr lang="ru-RU" sz="4000" b="1" dirty="0">
              <a:solidFill>
                <a:srgbClr val="253957"/>
              </a:solidFill>
              <a:cs typeface="Times New Roman" panose="02020603050405020304" pitchFamily="18" charset="0"/>
            </a:endParaRPr>
          </a:p>
        </p:txBody>
      </p:sp>
      <p:sp>
        <p:nvSpPr>
          <p:cNvPr id="25" name="Прямоугольник 24">
            <a:extLst>
              <a:ext uri="{FF2B5EF4-FFF2-40B4-BE49-F238E27FC236}">
                <a16:creationId xmlns:a16="http://schemas.microsoft.com/office/drawing/2014/main" id="{5891A8A1-78A5-4916-A3EF-86282FD15288}"/>
              </a:ext>
            </a:extLst>
          </p:cNvPr>
          <p:cNvSpPr/>
          <p:nvPr/>
        </p:nvSpPr>
        <p:spPr>
          <a:xfrm>
            <a:off x="6323348" y="6828524"/>
            <a:ext cx="882098" cy="707886"/>
          </a:xfrm>
          <a:prstGeom prst="rect">
            <a:avLst/>
          </a:prstGeom>
        </p:spPr>
        <p:txBody>
          <a:bodyPr wrap="square">
            <a:spAutoFit/>
          </a:bodyPr>
          <a:lstStyle/>
          <a:p>
            <a:pPr algn="l"/>
            <a:r>
              <a:rPr lang="ru-RU" sz="4000" dirty="0">
                <a:cs typeface="Times New Roman" panose="02020603050405020304" pitchFamily="18" charset="0"/>
              </a:rPr>
              <a:t>+</a:t>
            </a:r>
          </a:p>
        </p:txBody>
      </p:sp>
      <p:sp>
        <p:nvSpPr>
          <p:cNvPr id="26" name="Прямоугольник 25">
            <a:extLst>
              <a:ext uri="{FF2B5EF4-FFF2-40B4-BE49-F238E27FC236}">
                <a16:creationId xmlns:a16="http://schemas.microsoft.com/office/drawing/2014/main" id="{5891A8A1-78A5-4916-A3EF-86282FD15288}"/>
              </a:ext>
            </a:extLst>
          </p:cNvPr>
          <p:cNvSpPr/>
          <p:nvPr/>
        </p:nvSpPr>
        <p:spPr>
          <a:xfrm>
            <a:off x="6748770" y="6784187"/>
            <a:ext cx="1764196" cy="707886"/>
          </a:xfrm>
          <a:prstGeom prst="rect">
            <a:avLst/>
          </a:prstGeom>
        </p:spPr>
        <p:txBody>
          <a:bodyPr wrap="square">
            <a:spAutoFit/>
          </a:bodyPr>
          <a:lstStyle/>
          <a:p>
            <a:pPr algn="l"/>
            <a:r>
              <a:rPr lang="ru-RU" sz="4000" dirty="0">
                <a:cs typeface="Times New Roman" panose="02020603050405020304" pitchFamily="18" charset="0"/>
              </a:rPr>
              <a:t>33,3%</a:t>
            </a:r>
          </a:p>
        </p:txBody>
      </p:sp>
      <p:sp>
        <p:nvSpPr>
          <p:cNvPr id="27" name="Прямоугольник 26">
            <a:extLst>
              <a:ext uri="{FF2B5EF4-FFF2-40B4-BE49-F238E27FC236}">
                <a16:creationId xmlns:a16="http://schemas.microsoft.com/office/drawing/2014/main" id="{5891A8A1-78A5-4916-A3EF-86282FD15288}"/>
              </a:ext>
            </a:extLst>
          </p:cNvPr>
          <p:cNvSpPr/>
          <p:nvPr/>
        </p:nvSpPr>
        <p:spPr>
          <a:xfrm>
            <a:off x="8303568" y="6281936"/>
            <a:ext cx="5040560" cy="2554545"/>
          </a:xfrm>
          <a:prstGeom prst="rect">
            <a:avLst/>
          </a:prstGeom>
        </p:spPr>
        <p:txBody>
          <a:bodyPr wrap="square">
            <a:spAutoFit/>
          </a:bodyPr>
          <a:lstStyle/>
          <a:p>
            <a:pPr algn="l"/>
            <a:r>
              <a:rPr lang="en-US" sz="4000" b="1" dirty="0">
                <a:solidFill>
                  <a:srgbClr val="253957"/>
                </a:solidFill>
                <a:cs typeface="Times New Roman" panose="02020603050405020304" pitchFamily="18" charset="0"/>
              </a:rPr>
              <a:t>Maximum new cases in 30 days per 100,000 persons</a:t>
            </a:r>
            <a:endParaRPr lang="ru-RU" sz="4000" b="1" dirty="0">
              <a:solidFill>
                <a:srgbClr val="253957"/>
              </a:solidFill>
              <a:cs typeface="Times New Roman" panose="02020603050405020304" pitchFamily="18" charset="0"/>
            </a:endParaRPr>
          </a:p>
        </p:txBody>
      </p:sp>
      <p:sp>
        <p:nvSpPr>
          <p:cNvPr id="28" name="Прямоугольник 27">
            <a:extLst>
              <a:ext uri="{FF2B5EF4-FFF2-40B4-BE49-F238E27FC236}">
                <a16:creationId xmlns:a16="http://schemas.microsoft.com/office/drawing/2014/main" id="{5891A8A1-78A5-4916-A3EF-86282FD15288}"/>
              </a:ext>
            </a:extLst>
          </p:cNvPr>
          <p:cNvSpPr/>
          <p:nvPr/>
        </p:nvSpPr>
        <p:spPr>
          <a:xfrm>
            <a:off x="13350754" y="6690594"/>
            <a:ext cx="882098" cy="707886"/>
          </a:xfrm>
          <a:prstGeom prst="rect">
            <a:avLst/>
          </a:prstGeom>
        </p:spPr>
        <p:txBody>
          <a:bodyPr wrap="square">
            <a:spAutoFit/>
          </a:bodyPr>
          <a:lstStyle/>
          <a:p>
            <a:pPr algn="l"/>
            <a:r>
              <a:rPr lang="ru-RU" sz="4000" dirty="0">
                <a:cs typeface="Times New Roman" panose="02020603050405020304" pitchFamily="18" charset="0"/>
              </a:rPr>
              <a:t>+</a:t>
            </a:r>
          </a:p>
        </p:txBody>
      </p:sp>
      <p:sp>
        <p:nvSpPr>
          <p:cNvPr id="29" name="Прямоугольник 28">
            <a:extLst>
              <a:ext uri="{FF2B5EF4-FFF2-40B4-BE49-F238E27FC236}">
                <a16:creationId xmlns:a16="http://schemas.microsoft.com/office/drawing/2014/main" id="{5891A8A1-78A5-4916-A3EF-86282FD15288}"/>
              </a:ext>
            </a:extLst>
          </p:cNvPr>
          <p:cNvSpPr/>
          <p:nvPr/>
        </p:nvSpPr>
        <p:spPr>
          <a:xfrm>
            <a:off x="13995157" y="6690594"/>
            <a:ext cx="1764196" cy="707886"/>
          </a:xfrm>
          <a:prstGeom prst="rect">
            <a:avLst/>
          </a:prstGeom>
        </p:spPr>
        <p:txBody>
          <a:bodyPr wrap="square">
            <a:spAutoFit/>
          </a:bodyPr>
          <a:lstStyle/>
          <a:p>
            <a:pPr algn="l"/>
            <a:r>
              <a:rPr lang="ru-RU" sz="4000" dirty="0">
                <a:cs typeface="Times New Roman" panose="02020603050405020304" pitchFamily="18" charset="0"/>
              </a:rPr>
              <a:t>16,7%</a:t>
            </a:r>
          </a:p>
        </p:txBody>
      </p:sp>
      <p:sp>
        <p:nvSpPr>
          <p:cNvPr id="30" name="Прямоугольник 29">
            <a:extLst>
              <a:ext uri="{FF2B5EF4-FFF2-40B4-BE49-F238E27FC236}">
                <a16:creationId xmlns:a16="http://schemas.microsoft.com/office/drawing/2014/main" id="{5891A8A1-78A5-4916-A3EF-86282FD15288}"/>
              </a:ext>
            </a:extLst>
          </p:cNvPr>
          <p:cNvSpPr/>
          <p:nvPr/>
        </p:nvSpPr>
        <p:spPr>
          <a:xfrm>
            <a:off x="15546998" y="6144006"/>
            <a:ext cx="4824536" cy="1938992"/>
          </a:xfrm>
          <a:prstGeom prst="rect">
            <a:avLst/>
          </a:prstGeom>
        </p:spPr>
        <p:txBody>
          <a:bodyPr wrap="square">
            <a:spAutoFit/>
          </a:bodyPr>
          <a:lstStyle/>
          <a:p>
            <a:pPr algn="l"/>
            <a:r>
              <a:rPr lang="en-US" sz="4000" b="1" dirty="0">
                <a:solidFill>
                  <a:srgbClr val="253957"/>
                </a:solidFill>
                <a:cs typeface="Times New Roman" panose="02020603050405020304" pitchFamily="18" charset="0"/>
              </a:rPr>
              <a:t>COVID-19 deaths**</a:t>
            </a:r>
            <a:r>
              <a:rPr lang="ru-RU" sz="4000" b="1" dirty="0">
                <a:solidFill>
                  <a:srgbClr val="253957"/>
                </a:solidFill>
                <a:cs typeface="Times New Roman" panose="02020603050405020304" pitchFamily="18" charset="0"/>
              </a:rPr>
              <a:t> </a:t>
            </a:r>
            <a:endParaRPr lang="en-US" sz="4000" b="1" dirty="0">
              <a:solidFill>
                <a:srgbClr val="253957"/>
              </a:solidFill>
              <a:cs typeface="Times New Roman" panose="02020603050405020304" pitchFamily="18" charset="0"/>
            </a:endParaRPr>
          </a:p>
          <a:p>
            <a:pPr algn="l"/>
            <a:r>
              <a:rPr lang="en-US" sz="4000" b="1" dirty="0">
                <a:solidFill>
                  <a:srgbClr val="253957"/>
                </a:solidFill>
                <a:cs typeface="Times New Roman" panose="02020603050405020304" pitchFamily="18" charset="0"/>
              </a:rPr>
              <a:t>per </a:t>
            </a:r>
            <a:r>
              <a:rPr lang="ru-RU" sz="4000" b="1" dirty="0">
                <a:solidFill>
                  <a:srgbClr val="253957"/>
                </a:solidFill>
                <a:cs typeface="Times New Roman" panose="02020603050405020304" pitchFamily="18" charset="0"/>
              </a:rPr>
              <a:t>100</a:t>
            </a:r>
            <a:r>
              <a:rPr lang="en-US" sz="4000" b="1" dirty="0">
                <a:solidFill>
                  <a:srgbClr val="253957"/>
                </a:solidFill>
                <a:cs typeface="Times New Roman" panose="02020603050405020304" pitchFamily="18" charset="0"/>
              </a:rPr>
              <a:t>,000 persons</a:t>
            </a:r>
            <a:endParaRPr lang="ru-RU" sz="4000" b="1" dirty="0">
              <a:solidFill>
                <a:srgbClr val="253957"/>
              </a:solidFill>
              <a:cs typeface="Times New Roman" panose="02020603050405020304" pitchFamily="18" charset="0"/>
            </a:endParaRPr>
          </a:p>
        </p:txBody>
      </p:sp>
      <p:sp>
        <p:nvSpPr>
          <p:cNvPr id="31" name="Прямоугольник 30">
            <a:extLst>
              <a:ext uri="{FF2B5EF4-FFF2-40B4-BE49-F238E27FC236}">
                <a16:creationId xmlns:a16="http://schemas.microsoft.com/office/drawing/2014/main" id="{5891A8A1-78A5-4916-A3EF-86282FD15288}"/>
              </a:ext>
            </a:extLst>
          </p:cNvPr>
          <p:cNvSpPr/>
          <p:nvPr/>
        </p:nvSpPr>
        <p:spPr>
          <a:xfrm>
            <a:off x="21825340" y="3457668"/>
            <a:ext cx="882098" cy="707886"/>
          </a:xfrm>
          <a:prstGeom prst="rect">
            <a:avLst/>
          </a:prstGeom>
        </p:spPr>
        <p:txBody>
          <a:bodyPr wrap="square">
            <a:spAutoFit/>
          </a:bodyPr>
          <a:lstStyle/>
          <a:p>
            <a:pPr algn="l"/>
            <a:r>
              <a:rPr lang="ru-RU" sz="4000" dirty="0">
                <a:cs typeface="Times New Roman" panose="02020603050405020304" pitchFamily="18" charset="0"/>
              </a:rPr>
              <a:t>+</a:t>
            </a:r>
          </a:p>
        </p:txBody>
      </p:sp>
      <p:sp>
        <p:nvSpPr>
          <p:cNvPr id="32" name="Прямоугольник 31">
            <a:extLst>
              <a:ext uri="{FF2B5EF4-FFF2-40B4-BE49-F238E27FC236}">
                <a16:creationId xmlns:a16="http://schemas.microsoft.com/office/drawing/2014/main" id="{5891A8A1-78A5-4916-A3EF-86282FD15288}"/>
              </a:ext>
            </a:extLst>
          </p:cNvPr>
          <p:cNvSpPr/>
          <p:nvPr/>
        </p:nvSpPr>
        <p:spPr>
          <a:xfrm>
            <a:off x="7993864" y="5471233"/>
            <a:ext cx="5062231" cy="707886"/>
          </a:xfrm>
          <a:prstGeom prst="rect">
            <a:avLst/>
          </a:prstGeom>
        </p:spPr>
        <p:txBody>
          <a:bodyPr wrap="square">
            <a:spAutoFit/>
          </a:bodyPr>
          <a:lstStyle/>
          <a:p>
            <a:pPr algn="l"/>
            <a:r>
              <a:rPr lang="en-US" sz="4000" dirty="0">
                <a:solidFill>
                  <a:srgbClr val="FF0000"/>
                </a:solidFill>
                <a:cs typeface="Times New Roman" panose="02020603050405020304" pitchFamily="18" charset="0"/>
              </a:rPr>
              <a:t>‘peak load’</a:t>
            </a:r>
            <a:r>
              <a:rPr lang="ru-RU" sz="4000" dirty="0">
                <a:solidFill>
                  <a:srgbClr val="FF0000"/>
                </a:solidFill>
                <a:cs typeface="Times New Roman" panose="02020603050405020304" pitchFamily="18" charset="0"/>
              </a:rPr>
              <a:t>*</a:t>
            </a:r>
          </a:p>
        </p:txBody>
      </p:sp>
      <p:sp>
        <p:nvSpPr>
          <p:cNvPr id="33" name="Прямоугольник 32">
            <a:extLst>
              <a:ext uri="{FF2B5EF4-FFF2-40B4-BE49-F238E27FC236}">
                <a16:creationId xmlns:a16="http://schemas.microsoft.com/office/drawing/2014/main" id="{5891A8A1-78A5-4916-A3EF-86282FD15288}"/>
              </a:ext>
            </a:extLst>
          </p:cNvPr>
          <p:cNvSpPr/>
          <p:nvPr/>
        </p:nvSpPr>
        <p:spPr>
          <a:xfrm>
            <a:off x="590130" y="8514184"/>
            <a:ext cx="21899013" cy="1569660"/>
          </a:xfrm>
          <a:prstGeom prst="rect">
            <a:avLst/>
          </a:prstGeom>
        </p:spPr>
        <p:txBody>
          <a:bodyPr wrap="square">
            <a:spAutoFit/>
          </a:bodyPr>
          <a:lstStyle/>
          <a:p>
            <a:pPr algn="l"/>
            <a:r>
              <a:rPr lang="ru-RU" sz="2400" i="1" dirty="0">
                <a:solidFill>
                  <a:schemeClr val="tx1"/>
                </a:solidFill>
                <a:cs typeface="Times New Roman" panose="02020603050405020304" pitchFamily="18" charset="0"/>
              </a:rPr>
              <a:t>*</a:t>
            </a:r>
            <a:r>
              <a:rPr lang="en-US" sz="2400" i="1" dirty="0">
                <a:solidFill>
                  <a:schemeClr val="tx1"/>
                </a:solidFill>
                <a:cs typeface="Times New Roman" panose="02020603050405020304" pitchFamily="18" charset="0"/>
              </a:rPr>
              <a:t> the weight for the peak load indicator has been doubled owing to the fact that this indicator reflects the total incidence rate and deaths from COVID-19 in the future for those countries, which have not yet passed the peak of their epidemics, along with smoothing out differences in approaches to tallying deaths in various countries</a:t>
            </a:r>
          </a:p>
          <a:p>
            <a:pPr algn="l"/>
            <a:r>
              <a:rPr lang="en-US" sz="2400" i="1" dirty="0">
                <a:solidFill>
                  <a:schemeClr val="tx1"/>
                </a:solidFill>
                <a:cs typeface="Times New Roman" panose="02020603050405020304" pitchFamily="18" charset="0"/>
              </a:rPr>
              <a:t>** death toll data has been adjusted for the population structure, i.e., the share of citizens over 65 years of age has been taken into account</a:t>
            </a:r>
            <a:endParaRPr lang="ru-RU" sz="2400" i="1" dirty="0">
              <a:solidFill>
                <a:schemeClr val="tx1"/>
              </a:solidFill>
              <a:cs typeface="Times New Roman" panose="02020603050405020304" pitchFamily="18" charset="0"/>
            </a:endParaRPr>
          </a:p>
        </p:txBody>
      </p:sp>
      <p:sp>
        <p:nvSpPr>
          <p:cNvPr id="34" name="Прямоугольник 33">
            <a:extLst>
              <a:ext uri="{FF2B5EF4-FFF2-40B4-BE49-F238E27FC236}">
                <a16:creationId xmlns:a16="http://schemas.microsoft.com/office/drawing/2014/main" id="{5891A8A1-78A5-4916-A3EF-86282FD15288}"/>
              </a:ext>
            </a:extLst>
          </p:cNvPr>
          <p:cNvSpPr/>
          <p:nvPr/>
        </p:nvSpPr>
        <p:spPr>
          <a:xfrm>
            <a:off x="382688" y="10300553"/>
            <a:ext cx="4122458" cy="1323439"/>
          </a:xfrm>
          <a:prstGeom prst="rect">
            <a:avLst/>
          </a:prstGeom>
        </p:spPr>
        <p:txBody>
          <a:bodyPr wrap="square">
            <a:spAutoFit/>
          </a:bodyPr>
          <a:lstStyle/>
          <a:p>
            <a:pPr algn="l"/>
            <a:r>
              <a:rPr lang="en-US" sz="4000" b="1" dirty="0">
                <a:solidFill>
                  <a:srgbClr val="253957"/>
                </a:solidFill>
                <a:cs typeface="Times New Roman" panose="02020603050405020304" pitchFamily="18" charset="0"/>
              </a:rPr>
              <a:t>Health System Capacity</a:t>
            </a:r>
            <a:endParaRPr lang="ru-RU" sz="4000" b="1" dirty="0">
              <a:solidFill>
                <a:srgbClr val="253957"/>
              </a:solidFill>
              <a:cs typeface="Times New Roman" panose="02020603050405020304" pitchFamily="18" charset="0"/>
            </a:endParaRPr>
          </a:p>
        </p:txBody>
      </p:sp>
      <p:sp>
        <p:nvSpPr>
          <p:cNvPr id="35" name="Прямоугольник 34">
            <a:extLst>
              <a:ext uri="{FF2B5EF4-FFF2-40B4-BE49-F238E27FC236}">
                <a16:creationId xmlns:a16="http://schemas.microsoft.com/office/drawing/2014/main" id="{5891A8A1-78A5-4916-A3EF-86282FD15288}"/>
              </a:ext>
            </a:extLst>
          </p:cNvPr>
          <p:cNvSpPr/>
          <p:nvPr/>
        </p:nvSpPr>
        <p:spPr>
          <a:xfrm>
            <a:off x="4478143" y="10931678"/>
            <a:ext cx="792088" cy="707886"/>
          </a:xfrm>
          <a:prstGeom prst="rect">
            <a:avLst/>
          </a:prstGeom>
        </p:spPr>
        <p:txBody>
          <a:bodyPr wrap="square">
            <a:spAutoFit/>
          </a:bodyPr>
          <a:lstStyle/>
          <a:p>
            <a:pPr algn="l"/>
            <a:r>
              <a:rPr lang="ru-RU" sz="4000" b="1" dirty="0">
                <a:cs typeface="Times New Roman" panose="02020603050405020304" pitchFamily="18" charset="0"/>
              </a:rPr>
              <a:t>=</a:t>
            </a:r>
          </a:p>
        </p:txBody>
      </p:sp>
      <p:sp>
        <p:nvSpPr>
          <p:cNvPr id="36" name="Прямоугольник 35">
            <a:extLst>
              <a:ext uri="{FF2B5EF4-FFF2-40B4-BE49-F238E27FC236}">
                <a16:creationId xmlns:a16="http://schemas.microsoft.com/office/drawing/2014/main" id="{5891A8A1-78A5-4916-A3EF-86282FD15288}"/>
              </a:ext>
            </a:extLst>
          </p:cNvPr>
          <p:cNvSpPr/>
          <p:nvPr/>
        </p:nvSpPr>
        <p:spPr>
          <a:xfrm>
            <a:off x="6323348" y="10300553"/>
            <a:ext cx="4824536" cy="1938992"/>
          </a:xfrm>
          <a:prstGeom prst="rect">
            <a:avLst/>
          </a:prstGeom>
        </p:spPr>
        <p:txBody>
          <a:bodyPr wrap="square">
            <a:spAutoFit/>
          </a:bodyPr>
          <a:lstStyle/>
          <a:p>
            <a:pPr algn="l"/>
            <a:r>
              <a:rPr lang="en-US" sz="4000" b="1" dirty="0">
                <a:solidFill>
                  <a:srgbClr val="253957"/>
                </a:solidFill>
                <a:cs typeface="Times New Roman" panose="02020603050405020304" pitchFamily="18" charset="0"/>
              </a:rPr>
              <a:t>Number of physicians per </a:t>
            </a:r>
            <a:r>
              <a:rPr lang="ru-RU" sz="4000" b="1" dirty="0">
                <a:solidFill>
                  <a:srgbClr val="253957"/>
                </a:solidFill>
                <a:cs typeface="Times New Roman" panose="02020603050405020304" pitchFamily="18" charset="0"/>
              </a:rPr>
              <a:t>100</a:t>
            </a:r>
            <a:r>
              <a:rPr lang="en-US" sz="4000" b="1" dirty="0">
                <a:solidFill>
                  <a:srgbClr val="253957"/>
                </a:solidFill>
                <a:cs typeface="Times New Roman" panose="02020603050405020304" pitchFamily="18" charset="0"/>
              </a:rPr>
              <a:t>,000 persons</a:t>
            </a:r>
            <a:endParaRPr lang="ru-RU" sz="4000" b="1" dirty="0">
              <a:solidFill>
                <a:srgbClr val="253957"/>
              </a:solidFill>
              <a:cs typeface="Times New Roman" panose="02020603050405020304" pitchFamily="18" charset="0"/>
            </a:endParaRPr>
          </a:p>
        </p:txBody>
      </p:sp>
      <p:sp>
        <p:nvSpPr>
          <p:cNvPr id="37" name="Прямоугольник 36">
            <a:extLst>
              <a:ext uri="{FF2B5EF4-FFF2-40B4-BE49-F238E27FC236}">
                <a16:creationId xmlns:a16="http://schemas.microsoft.com/office/drawing/2014/main" id="{5891A8A1-78A5-4916-A3EF-86282FD15288}"/>
              </a:ext>
            </a:extLst>
          </p:cNvPr>
          <p:cNvSpPr/>
          <p:nvPr/>
        </p:nvSpPr>
        <p:spPr>
          <a:xfrm>
            <a:off x="4969529" y="10916106"/>
            <a:ext cx="1764196" cy="707886"/>
          </a:xfrm>
          <a:prstGeom prst="rect">
            <a:avLst/>
          </a:prstGeom>
        </p:spPr>
        <p:txBody>
          <a:bodyPr wrap="square">
            <a:spAutoFit/>
          </a:bodyPr>
          <a:lstStyle/>
          <a:p>
            <a:pPr algn="l"/>
            <a:r>
              <a:rPr lang="ru-RU" sz="4000" dirty="0">
                <a:cs typeface="Times New Roman" panose="02020603050405020304" pitchFamily="18" charset="0"/>
              </a:rPr>
              <a:t>40%</a:t>
            </a:r>
          </a:p>
        </p:txBody>
      </p:sp>
      <p:sp>
        <p:nvSpPr>
          <p:cNvPr id="38" name="Прямоугольник 37">
            <a:extLst>
              <a:ext uri="{FF2B5EF4-FFF2-40B4-BE49-F238E27FC236}">
                <a16:creationId xmlns:a16="http://schemas.microsoft.com/office/drawing/2014/main" id="{5891A8A1-78A5-4916-A3EF-86282FD15288}"/>
              </a:ext>
            </a:extLst>
          </p:cNvPr>
          <p:cNvSpPr/>
          <p:nvPr/>
        </p:nvSpPr>
        <p:spPr>
          <a:xfrm>
            <a:off x="10265786" y="10916106"/>
            <a:ext cx="882098" cy="707886"/>
          </a:xfrm>
          <a:prstGeom prst="rect">
            <a:avLst/>
          </a:prstGeom>
        </p:spPr>
        <p:txBody>
          <a:bodyPr wrap="square">
            <a:spAutoFit/>
          </a:bodyPr>
          <a:lstStyle/>
          <a:p>
            <a:pPr algn="l"/>
            <a:r>
              <a:rPr lang="ru-RU" sz="4000" dirty="0">
                <a:cs typeface="Times New Roman" panose="02020603050405020304" pitchFamily="18" charset="0"/>
              </a:rPr>
              <a:t>+</a:t>
            </a:r>
          </a:p>
        </p:txBody>
      </p:sp>
      <p:sp>
        <p:nvSpPr>
          <p:cNvPr id="39" name="Прямоугольник 38">
            <a:extLst>
              <a:ext uri="{FF2B5EF4-FFF2-40B4-BE49-F238E27FC236}">
                <a16:creationId xmlns:a16="http://schemas.microsoft.com/office/drawing/2014/main" id="{5891A8A1-78A5-4916-A3EF-86282FD15288}"/>
              </a:ext>
            </a:extLst>
          </p:cNvPr>
          <p:cNvSpPr/>
          <p:nvPr/>
        </p:nvSpPr>
        <p:spPr>
          <a:xfrm>
            <a:off x="10910189" y="10916106"/>
            <a:ext cx="1764196" cy="707886"/>
          </a:xfrm>
          <a:prstGeom prst="rect">
            <a:avLst/>
          </a:prstGeom>
        </p:spPr>
        <p:txBody>
          <a:bodyPr wrap="square">
            <a:spAutoFit/>
          </a:bodyPr>
          <a:lstStyle/>
          <a:p>
            <a:pPr algn="l"/>
            <a:r>
              <a:rPr lang="ru-RU" sz="4000" dirty="0">
                <a:cs typeface="Times New Roman" panose="02020603050405020304" pitchFamily="18" charset="0"/>
              </a:rPr>
              <a:t>30%</a:t>
            </a:r>
          </a:p>
        </p:txBody>
      </p:sp>
      <p:sp>
        <p:nvSpPr>
          <p:cNvPr id="40" name="Прямоугольник 39">
            <a:extLst>
              <a:ext uri="{FF2B5EF4-FFF2-40B4-BE49-F238E27FC236}">
                <a16:creationId xmlns:a16="http://schemas.microsoft.com/office/drawing/2014/main" id="{5891A8A1-78A5-4916-A3EF-86282FD15288}"/>
              </a:ext>
            </a:extLst>
          </p:cNvPr>
          <p:cNvSpPr/>
          <p:nvPr/>
        </p:nvSpPr>
        <p:spPr>
          <a:xfrm>
            <a:off x="12462030" y="10300553"/>
            <a:ext cx="4824536" cy="1323439"/>
          </a:xfrm>
          <a:prstGeom prst="rect">
            <a:avLst/>
          </a:prstGeom>
        </p:spPr>
        <p:txBody>
          <a:bodyPr wrap="square">
            <a:spAutoFit/>
          </a:bodyPr>
          <a:lstStyle/>
          <a:p>
            <a:pPr algn="l"/>
            <a:r>
              <a:rPr lang="en-US" sz="4000" b="1" dirty="0">
                <a:solidFill>
                  <a:srgbClr val="253957"/>
                </a:solidFill>
                <a:cs typeface="Times New Roman" panose="02020603050405020304" pitchFamily="18" charset="0"/>
              </a:rPr>
              <a:t>Number of health personnel</a:t>
            </a:r>
            <a:endParaRPr lang="ru-RU" sz="4000" b="1" dirty="0">
              <a:solidFill>
                <a:srgbClr val="253957"/>
              </a:solidFill>
              <a:cs typeface="Times New Roman" panose="02020603050405020304" pitchFamily="18" charset="0"/>
            </a:endParaRPr>
          </a:p>
        </p:txBody>
      </p:sp>
      <p:sp>
        <p:nvSpPr>
          <p:cNvPr id="41" name="Прямоугольник 40">
            <a:extLst>
              <a:ext uri="{FF2B5EF4-FFF2-40B4-BE49-F238E27FC236}">
                <a16:creationId xmlns:a16="http://schemas.microsoft.com/office/drawing/2014/main" id="{5891A8A1-78A5-4916-A3EF-86282FD15288}"/>
              </a:ext>
            </a:extLst>
          </p:cNvPr>
          <p:cNvSpPr/>
          <p:nvPr/>
        </p:nvSpPr>
        <p:spPr>
          <a:xfrm>
            <a:off x="16908524" y="10916106"/>
            <a:ext cx="882098" cy="707886"/>
          </a:xfrm>
          <a:prstGeom prst="rect">
            <a:avLst/>
          </a:prstGeom>
        </p:spPr>
        <p:txBody>
          <a:bodyPr wrap="square">
            <a:spAutoFit/>
          </a:bodyPr>
          <a:lstStyle/>
          <a:p>
            <a:pPr algn="l"/>
            <a:r>
              <a:rPr lang="ru-RU" sz="4000" dirty="0">
                <a:cs typeface="Times New Roman" panose="02020603050405020304" pitchFamily="18" charset="0"/>
              </a:rPr>
              <a:t>+</a:t>
            </a:r>
          </a:p>
        </p:txBody>
      </p:sp>
      <p:sp>
        <p:nvSpPr>
          <p:cNvPr id="42" name="Прямоугольник 41">
            <a:extLst>
              <a:ext uri="{FF2B5EF4-FFF2-40B4-BE49-F238E27FC236}">
                <a16:creationId xmlns:a16="http://schemas.microsoft.com/office/drawing/2014/main" id="{5891A8A1-78A5-4916-A3EF-86282FD15288}"/>
              </a:ext>
            </a:extLst>
          </p:cNvPr>
          <p:cNvSpPr/>
          <p:nvPr/>
        </p:nvSpPr>
        <p:spPr>
          <a:xfrm>
            <a:off x="17552927" y="10916106"/>
            <a:ext cx="1764196" cy="707886"/>
          </a:xfrm>
          <a:prstGeom prst="rect">
            <a:avLst/>
          </a:prstGeom>
        </p:spPr>
        <p:txBody>
          <a:bodyPr wrap="square">
            <a:spAutoFit/>
          </a:bodyPr>
          <a:lstStyle/>
          <a:p>
            <a:pPr algn="l"/>
            <a:r>
              <a:rPr lang="ru-RU" sz="4000" dirty="0">
                <a:cs typeface="Times New Roman" panose="02020603050405020304" pitchFamily="18" charset="0"/>
              </a:rPr>
              <a:t>30%</a:t>
            </a:r>
          </a:p>
        </p:txBody>
      </p:sp>
      <p:sp>
        <p:nvSpPr>
          <p:cNvPr id="43" name="Прямоугольник 42">
            <a:extLst>
              <a:ext uri="{FF2B5EF4-FFF2-40B4-BE49-F238E27FC236}">
                <a16:creationId xmlns:a16="http://schemas.microsoft.com/office/drawing/2014/main" id="{5891A8A1-78A5-4916-A3EF-86282FD15288}"/>
              </a:ext>
            </a:extLst>
          </p:cNvPr>
          <p:cNvSpPr/>
          <p:nvPr/>
        </p:nvSpPr>
        <p:spPr>
          <a:xfrm>
            <a:off x="19104768" y="10300553"/>
            <a:ext cx="4824536" cy="1938992"/>
          </a:xfrm>
          <a:prstGeom prst="rect">
            <a:avLst/>
          </a:prstGeom>
        </p:spPr>
        <p:txBody>
          <a:bodyPr wrap="square">
            <a:spAutoFit/>
          </a:bodyPr>
          <a:lstStyle/>
          <a:p>
            <a:pPr algn="l"/>
            <a:r>
              <a:rPr lang="en-US" sz="4000" b="1" dirty="0">
                <a:solidFill>
                  <a:srgbClr val="253957"/>
                </a:solidFill>
                <a:cs typeface="Times New Roman" panose="02020603050405020304" pitchFamily="18" charset="0"/>
              </a:rPr>
              <a:t>Number of hospital beds per 100,000 persons</a:t>
            </a:r>
            <a:endParaRPr lang="ru-RU" sz="4000" b="1" dirty="0">
              <a:solidFill>
                <a:srgbClr val="253957"/>
              </a:solidFill>
              <a:cs typeface="Times New Roman" panose="02020603050405020304" pitchFamily="18" charset="0"/>
            </a:endParaRPr>
          </a:p>
        </p:txBody>
      </p:sp>
      <p:sp>
        <p:nvSpPr>
          <p:cNvPr id="2" name="Номер слайда 1">
            <a:extLst>
              <a:ext uri="{FF2B5EF4-FFF2-40B4-BE49-F238E27FC236}">
                <a16:creationId xmlns:a16="http://schemas.microsoft.com/office/drawing/2014/main" id="{34F39688-EC0D-4213-9B5F-384A5928C273}"/>
              </a:ext>
            </a:extLst>
          </p:cNvPr>
          <p:cNvSpPr>
            <a:spLocks noGrp="1"/>
          </p:cNvSpPr>
          <p:nvPr>
            <p:ph type="sldNum" sz="quarter" idx="2"/>
          </p:nvPr>
        </p:nvSpPr>
        <p:spPr/>
        <p:txBody>
          <a:bodyPr/>
          <a:lstStyle/>
          <a:p>
            <a:fld id="{86CB4B4D-7CA3-9044-876B-883B54F8677D}" type="slidenum">
              <a:rPr lang="ru-RU" smtClean="0"/>
              <a:t>8</a:t>
            </a:fld>
            <a:endParaRPr lang="ru-RU"/>
          </a:p>
        </p:txBody>
      </p:sp>
    </p:spTree>
    <p:extLst>
      <p:ext uri="{BB962C8B-B14F-4D97-AF65-F5344CB8AC3E}">
        <p14:creationId xmlns:p14="http://schemas.microsoft.com/office/powerpoint/2010/main" val="3467256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Заголовок основного текста">
            <a:extLst>
              <a:ext uri="{FF2B5EF4-FFF2-40B4-BE49-F238E27FC236}">
                <a16:creationId xmlns:a16="http://schemas.microsoft.com/office/drawing/2014/main" id="{473DAFC3-4FCE-4D3A-8825-3EBE92928B11}"/>
              </a:ext>
            </a:extLst>
          </p:cNvPr>
          <p:cNvSpPr txBox="1"/>
          <p:nvPr/>
        </p:nvSpPr>
        <p:spPr>
          <a:xfrm>
            <a:off x="3002399" y="6285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5400" dirty="0"/>
          </a:p>
        </p:txBody>
      </p:sp>
      <p:sp>
        <p:nvSpPr>
          <p:cNvPr id="12" name="Прямоугольник 11">
            <a:extLst>
              <a:ext uri="{FF2B5EF4-FFF2-40B4-BE49-F238E27FC236}">
                <a16:creationId xmlns:a16="http://schemas.microsoft.com/office/drawing/2014/main" id="{0FE3CE9C-28C4-4230-A4BF-0DC9BC53355A}"/>
              </a:ext>
            </a:extLst>
          </p:cNvPr>
          <p:cNvSpPr/>
          <p:nvPr/>
        </p:nvSpPr>
        <p:spPr>
          <a:xfrm>
            <a:off x="1201065" y="2425422"/>
            <a:ext cx="11278967" cy="10064294"/>
          </a:xfrm>
          <a:prstGeom prst="rect">
            <a:avLst/>
          </a:prstGeom>
        </p:spPr>
        <p:txBody>
          <a:bodyPr wrap="square">
            <a:spAutoFit/>
          </a:bodyPr>
          <a:lstStyle/>
          <a:p>
            <a:pPr marL="342900" indent="-342900" algn="just">
              <a:buFont typeface="Arial" panose="020B0604020202020204" pitchFamily="34" charset="0"/>
              <a:buChar char="•"/>
            </a:pPr>
            <a:r>
              <a:rPr lang="en-US" sz="2400" b="1" dirty="0">
                <a:latin typeface="+mn-lt"/>
                <a:ea typeface="Calibri" panose="020F0502020204030204" pitchFamily="34" charset="0"/>
                <a:cs typeface="Times New Roman" panose="02020603050405020304" pitchFamily="18" charset="0"/>
              </a:rPr>
              <a:t>A number of methodological challenges arises when evaluating the rating in real time. </a:t>
            </a:r>
            <a:r>
              <a:rPr lang="en-US" sz="2400" dirty="0">
                <a:latin typeface="+mn-lt"/>
                <a:ea typeface="Calibri" panose="020F0502020204030204" pitchFamily="34" charset="0"/>
                <a:cs typeface="Times New Roman" panose="02020603050405020304" pitchFamily="18" charset="0"/>
              </a:rPr>
              <a:t>Firstly, countries are at differing stages of the epidemics. Some countries have passed the peak of the first wave and are seeing the decline in infection rates, some others are experiencing the second-wave resurgence in cases, and others have not yet reached the peak in the first wave of the infection activity. Secondly, countries apply different policies in relation to testing: while some countries are implementing large-scale coronavirus testing, others have limited their testing to instances where it is deemed necessary. Thirdly, approaches to counting fatalities vary as well. Thus, some countries count death cases where COVID-19 was an accompanying rather than the main cause of death, while others tally only confirmed deaths caused directly by COVID-19. Fourthly, measuring the health system quality, i.e., medical workers’ preparedness and training, number of hospital beds, posed a challenge</a:t>
            </a:r>
            <a:r>
              <a:rPr lang="ru-RU" sz="2400" dirty="0">
                <a:latin typeface="+mn-lt"/>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Assessing the final rating for the healthcare dimension is only possible after the end of the epidemic. </a:t>
            </a:r>
            <a:r>
              <a:rPr lang="en-US" sz="2400" b="1" dirty="0">
                <a:latin typeface="+mn-lt"/>
                <a:ea typeface="Calibri" panose="020F0502020204030204" pitchFamily="34" charset="0"/>
                <a:cs typeface="Times New Roman" panose="02020603050405020304" pitchFamily="18" charset="0"/>
              </a:rPr>
              <a:t>In real time, our approach rests on the data on infection rates and the peak load on health systems. </a:t>
            </a:r>
            <a:r>
              <a:rPr lang="en-US" sz="2400" dirty="0">
                <a:latin typeface="+mn-lt"/>
                <a:ea typeface="Calibri" panose="020F0502020204030204" pitchFamily="34" charset="0"/>
                <a:cs typeface="Times New Roman" panose="02020603050405020304" pitchFamily="18" charset="0"/>
              </a:rPr>
              <a:t>The countries selected for the sample, primarily, has had sufficient means for organizing testing for COVID-19 and time (&gt;1,000 cases had been identified in these countries by the early third of April)</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For countries, whose peak in infections is yet ahead of them, we apply additional measures: the peak load for 30 days is calculated as a total for 15 days up until the latest dot and the latest value, multiplied by 15, on the assumption that the reached peak level will continue throughout a given incubation and treatment period (this is confirmed by the actual data from the sampled countries</a:t>
            </a:r>
            <a:r>
              <a:rPr lang="ru-RU" sz="2400" dirty="0">
                <a:latin typeface="+mn-lt"/>
                <a:ea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r>
              <a:rPr lang="en-US" sz="2400" b="1" dirty="0">
                <a:latin typeface="+mn-lt"/>
                <a:ea typeface="Calibri" panose="020F0502020204030204" pitchFamily="34" charset="0"/>
                <a:cs typeface="Times New Roman" panose="02020603050405020304" pitchFamily="18" charset="0"/>
              </a:rPr>
              <a:t>Doubling the peak load weight is necessary because this indicator reflects the final infection rate in the future and the projected death toll for the countries that have not yet reached the peak, </a:t>
            </a:r>
            <a:r>
              <a:rPr lang="en-US" sz="2400" dirty="0">
                <a:latin typeface="+mn-lt"/>
                <a:ea typeface="Calibri" panose="020F0502020204030204" pitchFamily="34" charset="0"/>
                <a:cs typeface="Times New Roman" panose="02020603050405020304" pitchFamily="18" charset="0"/>
              </a:rPr>
              <a:t>which, in turn, allows to harmonize the rating of the countries seeing differing stages of the COVID-19 crisis. </a:t>
            </a:r>
          </a:p>
          <a:p>
            <a:pPr marL="342900" indent="-342900" algn="just">
              <a:buFont typeface="Arial" panose="020B0604020202020204" pitchFamily="34" charset="0"/>
              <a:buChar char="•"/>
            </a:pPr>
            <a:r>
              <a:rPr lang="en-US" sz="2400" b="1" dirty="0">
                <a:latin typeface="+mn-lt"/>
                <a:ea typeface="Calibri" panose="020F0502020204030204" pitchFamily="34" charset="0"/>
                <a:cs typeface="Times New Roman" panose="02020603050405020304" pitchFamily="18" charset="0"/>
              </a:rPr>
              <a:t>The correlation between volume of the testing and total cases per 100,000 people for 48 countries is weak: the ration is merely </a:t>
            </a:r>
            <a:r>
              <a:rPr lang="ru-RU" sz="2400" b="1" dirty="0">
                <a:latin typeface="+mn-lt"/>
                <a:ea typeface="Calibri" panose="020F0502020204030204" pitchFamily="34" charset="0"/>
                <a:cs typeface="Times New Roman" panose="02020603050405020304" pitchFamily="18" charset="0"/>
              </a:rPr>
              <a:t>0,4.</a:t>
            </a:r>
            <a:r>
              <a:rPr lang="ru-RU" sz="2400" dirty="0">
                <a:latin typeface="+mn-lt"/>
                <a:ea typeface="Calibri" panose="020F0502020204030204" pitchFamily="34" charset="0"/>
                <a:cs typeface="Times New Roman" panose="02020603050405020304" pitchFamily="18" charset="0"/>
              </a:rPr>
              <a:t> </a:t>
            </a:r>
            <a:r>
              <a:rPr lang="en-US" sz="2400" dirty="0">
                <a:latin typeface="+mn-lt"/>
                <a:ea typeface="Calibri" panose="020F0502020204030204" pitchFamily="34" charset="0"/>
                <a:cs typeface="Times New Roman" panose="02020603050405020304" pitchFamily="18" charset="0"/>
              </a:rPr>
              <a:t>Therefore, infection rates and peak load indicator prove to be more reliable in comparison with death toll metrics for the purposes of the analysis.  </a:t>
            </a:r>
            <a:endParaRPr lang="ru-RU" sz="2400" dirty="0">
              <a:latin typeface="+mn-lt"/>
              <a:ea typeface="Calibri" panose="020F0502020204030204" pitchFamily="34" charset="0"/>
              <a:cs typeface="Times New Roman" panose="02020603050405020304" pitchFamily="18" charset="0"/>
            </a:endParaRPr>
          </a:p>
        </p:txBody>
      </p:sp>
      <p:sp>
        <p:nvSpPr>
          <p:cNvPr id="13" name="Заголовок основного текста">
            <a:extLst>
              <a:ext uri="{FF2B5EF4-FFF2-40B4-BE49-F238E27FC236}">
                <a16:creationId xmlns:a16="http://schemas.microsoft.com/office/drawing/2014/main" id="{473DAFC3-4FCE-4D3A-8825-3EBE92928B11}"/>
              </a:ext>
            </a:extLst>
          </p:cNvPr>
          <p:cNvSpPr txBox="1"/>
          <p:nvPr/>
        </p:nvSpPr>
        <p:spPr>
          <a:xfrm>
            <a:off x="3154799" y="780969"/>
            <a:ext cx="1970503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5400" dirty="0"/>
              <a:t>Healthcare Rating Calculation Methodology</a:t>
            </a:r>
            <a:endParaRPr lang="ru-RU" sz="5400" dirty="0"/>
          </a:p>
        </p:txBody>
      </p:sp>
      <p:sp>
        <p:nvSpPr>
          <p:cNvPr id="18" name="TextBox 17">
            <a:extLst>
              <a:ext uri="{FF2B5EF4-FFF2-40B4-BE49-F238E27FC236}">
                <a16:creationId xmlns:a16="http://schemas.microsoft.com/office/drawing/2014/main" id="{1D48FE76-A4B0-4D40-A6BA-C86E9EF71FFA}"/>
              </a:ext>
            </a:extLst>
          </p:cNvPr>
          <p:cNvSpPr txBox="1"/>
          <p:nvPr/>
        </p:nvSpPr>
        <p:spPr>
          <a:xfrm>
            <a:off x="12822498" y="11255777"/>
            <a:ext cx="10801200"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kumimoji="0" lang="en-US" sz="1800" b="0" i="1" u="none" strike="noStrike" cap="none" spc="0" normalizeH="0" baseline="0" dirty="0">
                <a:ln>
                  <a:noFill/>
                </a:ln>
                <a:solidFill>
                  <a:srgbClr val="000000"/>
                </a:solidFill>
                <a:effectLst/>
                <a:uFillTx/>
                <a:latin typeface="+mn-lt"/>
                <a:ea typeface="+mj-ea"/>
                <a:cs typeface="+mj-cs"/>
                <a:sym typeface="Helvetica Light"/>
              </a:rPr>
              <a:t>Source</a:t>
            </a:r>
            <a:r>
              <a:rPr kumimoji="0" lang="ru-RU" sz="1800" b="0" i="1" u="none" strike="noStrike" cap="none" spc="0" normalizeH="0" baseline="0" dirty="0">
                <a:ln>
                  <a:noFill/>
                </a:ln>
                <a:solidFill>
                  <a:srgbClr val="000000"/>
                </a:solidFill>
                <a:effectLst/>
                <a:uFillTx/>
                <a:latin typeface="+mn-lt"/>
                <a:ea typeface="+mj-ea"/>
                <a:cs typeface="+mj-cs"/>
                <a:sym typeface="Helvetica Light"/>
              </a:rPr>
              <a:t>: </a:t>
            </a:r>
            <a:r>
              <a:rPr kumimoji="0" lang="en-US" sz="1800" b="0" i="1" u="none" strike="noStrike" cap="none" spc="0" normalizeH="0" baseline="0" dirty="0">
                <a:ln>
                  <a:noFill/>
                </a:ln>
                <a:solidFill>
                  <a:srgbClr val="000000"/>
                </a:solidFill>
                <a:effectLst/>
                <a:uFillTx/>
                <a:latin typeface="+mn-lt"/>
                <a:ea typeface="+mj-ea"/>
                <a:cs typeface="+mj-cs"/>
                <a:sym typeface="Helvetica Light"/>
              </a:rPr>
              <a:t>estimates by HSE University</a:t>
            </a:r>
            <a:endParaRPr kumimoji="0" lang="ru-RU" sz="1800" b="0" i="1" u="none" strike="noStrike" cap="none" spc="0" normalizeH="0" baseline="0" dirty="0">
              <a:ln>
                <a:noFill/>
              </a:ln>
              <a:solidFill>
                <a:srgbClr val="000000"/>
              </a:solidFill>
              <a:effectLst/>
              <a:uFillTx/>
              <a:latin typeface="+mn-lt"/>
              <a:ea typeface="+mj-ea"/>
              <a:cs typeface="+mj-cs"/>
              <a:sym typeface="Helvetica Light"/>
            </a:endParaRPr>
          </a:p>
        </p:txBody>
      </p:sp>
      <p:sp>
        <p:nvSpPr>
          <p:cNvPr id="19" name="Прямоугольник 18">
            <a:extLst>
              <a:ext uri="{FF2B5EF4-FFF2-40B4-BE49-F238E27FC236}">
                <a16:creationId xmlns:a16="http://schemas.microsoft.com/office/drawing/2014/main" id="{5891A8A1-78A5-4916-A3EF-86282FD15288}"/>
              </a:ext>
            </a:extLst>
          </p:cNvPr>
          <p:cNvSpPr/>
          <p:nvPr/>
        </p:nvSpPr>
        <p:spPr>
          <a:xfrm>
            <a:off x="12316452" y="2382315"/>
            <a:ext cx="11206960" cy="1384995"/>
          </a:xfrm>
          <a:prstGeom prst="rect">
            <a:avLst/>
          </a:prstGeom>
        </p:spPr>
        <p:txBody>
          <a:bodyPr wrap="square">
            <a:spAutoFit/>
          </a:bodyPr>
          <a:lstStyle/>
          <a:p>
            <a:r>
              <a:rPr lang="en-US" sz="4200" b="1" dirty="0">
                <a:latin typeface="+mn-lt"/>
                <a:cs typeface="Times New Roman" panose="02020603050405020304" pitchFamily="18" charset="0"/>
              </a:rPr>
              <a:t>Weak relation between testing and number of cases per </a:t>
            </a:r>
            <a:r>
              <a:rPr lang="ru-RU" sz="4200" b="1" dirty="0">
                <a:latin typeface="+mn-lt"/>
                <a:cs typeface="Times New Roman" panose="02020603050405020304" pitchFamily="18" charset="0"/>
              </a:rPr>
              <a:t>100</a:t>
            </a:r>
            <a:r>
              <a:rPr lang="en-US" sz="4200" b="1" dirty="0">
                <a:latin typeface="+mn-lt"/>
                <a:cs typeface="Times New Roman" panose="02020603050405020304" pitchFamily="18" charset="0"/>
              </a:rPr>
              <a:t>,000 people</a:t>
            </a:r>
            <a:endParaRPr lang="ru-RU" sz="4200" b="1" dirty="0">
              <a:latin typeface="+mn-lt"/>
              <a:cs typeface="Times New Roman" panose="02020603050405020304" pitchFamily="18" charset="0"/>
            </a:endParaRPr>
          </a:p>
        </p:txBody>
      </p:sp>
      <p:sp>
        <p:nvSpPr>
          <p:cNvPr id="2" name="Номер слайда 1">
            <a:extLst>
              <a:ext uri="{FF2B5EF4-FFF2-40B4-BE49-F238E27FC236}">
                <a16:creationId xmlns:a16="http://schemas.microsoft.com/office/drawing/2014/main" id="{0FAF0A87-3A23-4965-A0A6-98EB791096D5}"/>
              </a:ext>
            </a:extLst>
          </p:cNvPr>
          <p:cNvSpPr>
            <a:spLocks noGrp="1"/>
          </p:cNvSpPr>
          <p:nvPr>
            <p:ph type="sldNum" sz="quarter" idx="2"/>
          </p:nvPr>
        </p:nvSpPr>
        <p:spPr/>
        <p:txBody>
          <a:bodyPr/>
          <a:lstStyle/>
          <a:p>
            <a:fld id="{86CB4B4D-7CA3-9044-876B-883B54F8677D}" type="slidenum">
              <a:rPr lang="ru-RU" smtClean="0"/>
              <a:t>9</a:t>
            </a:fld>
            <a:endParaRPr lang="ru-RU"/>
          </a:p>
        </p:txBody>
      </p:sp>
      <p:pic>
        <p:nvPicPr>
          <p:cNvPr id="4" name="Рисунок 3">
            <a:extLst>
              <a:ext uri="{FF2B5EF4-FFF2-40B4-BE49-F238E27FC236}">
                <a16:creationId xmlns:a16="http://schemas.microsoft.com/office/drawing/2014/main" id="{EFDBC337-DE02-46FF-BDED-44D487BB9443}"/>
              </a:ext>
            </a:extLst>
          </p:cNvPr>
          <p:cNvPicPr>
            <a:picLocks noChangeAspect="1"/>
          </p:cNvPicPr>
          <p:nvPr/>
        </p:nvPicPr>
        <p:blipFill>
          <a:blip r:embed="rId4"/>
          <a:stretch>
            <a:fillRect/>
          </a:stretch>
        </p:blipFill>
        <p:spPr>
          <a:xfrm>
            <a:off x="13194060" y="3753259"/>
            <a:ext cx="10329352" cy="7248502"/>
          </a:xfrm>
          <a:prstGeom prst="rect">
            <a:avLst/>
          </a:prstGeom>
        </p:spPr>
      </p:pic>
    </p:spTree>
    <p:extLst>
      <p:ext uri="{BB962C8B-B14F-4D97-AF65-F5344CB8AC3E}">
        <p14:creationId xmlns:p14="http://schemas.microsoft.com/office/powerpoint/2010/main" val="199745294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9099</TotalTime>
  <Words>6025</Words>
  <Application>Microsoft Office PowerPoint</Application>
  <PresentationFormat>Произвольный</PresentationFormat>
  <Paragraphs>424</Paragraphs>
  <Slides>30</Slides>
  <Notes>29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Arial</vt:lpstr>
      <vt:lpstr>Arial Narrow</vt:lpstr>
      <vt:lpstr>Cambria Math</vt:lpstr>
      <vt:lpstr>Helvetica</vt:lpstr>
      <vt:lpstr>Helvetica Light</vt:lpstr>
      <vt:lpstr>Helvetica Neue</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Marcel Salikhov</cp:lastModifiedBy>
  <cp:revision>566</cp:revision>
  <cp:lastPrinted>2020-06-27T12:21:35Z</cp:lastPrinted>
  <dcterms:modified xsi:type="dcterms:W3CDTF">2020-07-20T07:15:04Z</dcterms:modified>
</cp:coreProperties>
</file>